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6"/>
  </p:notesMasterIdLst>
  <p:sldIdLst>
    <p:sldId id="295" r:id="rId4"/>
    <p:sldId id="257" r:id="rId5"/>
    <p:sldId id="25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8" r:id="rId14"/>
    <p:sldId id="272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5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85"/>
            <p14:sldId id="288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CB02F9"/>
    <a:srgbClr val="9999FF"/>
    <a:srgbClr val="ED6F9C"/>
    <a:srgbClr val="A27DB6"/>
    <a:srgbClr val="5F95CF"/>
    <a:srgbClr val="FCC13F"/>
    <a:srgbClr val="F49C4E"/>
    <a:srgbClr val="37B398"/>
    <a:srgbClr val="EA4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80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6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8-06T19:18:46.1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8021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9330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9330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2496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1215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9457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253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999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75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85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6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45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2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81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7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2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55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93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837217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9021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0120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83858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67234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886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145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28499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2071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8657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04592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94818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5539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38834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95842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6544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887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28769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6889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94212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49827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7299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90041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47139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4828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93619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161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17464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21700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17036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88096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63321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280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33104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382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5594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328707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0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tenses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850964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cxnSp>
        <p:nvCxnSpPr>
          <p:cNvPr id="22" name="Straight Connector 5">
            <a:extLst>
              <a:ext uri="{FF2B5EF4-FFF2-40B4-BE49-F238E27FC236}">
                <a16:creationId xmlns:a16="http://schemas.microsoft.com/office/drawing/2014/main" id="{99255AA4-A1B9-435C-BF8F-E2B3E3870C36}"/>
              </a:ext>
            </a:extLst>
          </p:cNvPr>
          <p:cNvCxnSpPr/>
          <p:nvPr/>
        </p:nvCxnSpPr>
        <p:spPr>
          <a:xfrm>
            <a:off x="5418957" y="1004189"/>
            <a:ext cx="14068" cy="5190979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8">
            <a:extLst>
              <a:ext uri="{FF2B5EF4-FFF2-40B4-BE49-F238E27FC236}">
                <a16:creationId xmlns:a16="http://schemas.microsoft.com/office/drawing/2014/main" id="{32E344FB-2E1B-4B23-904E-2BE039499605}"/>
              </a:ext>
            </a:extLst>
          </p:cNvPr>
          <p:cNvCxnSpPr>
            <a:cxnSpLocks/>
          </p:cNvCxnSpPr>
          <p:nvPr/>
        </p:nvCxnSpPr>
        <p:spPr>
          <a:xfrm>
            <a:off x="181039" y="3353494"/>
            <a:ext cx="11819984" cy="0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8">
            <a:extLst>
              <a:ext uri="{FF2B5EF4-FFF2-40B4-BE49-F238E27FC236}">
                <a16:creationId xmlns:a16="http://schemas.microsoft.com/office/drawing/2014/main" id="{D147F73D-9C2F-4C32-AEFE-99C96C130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052" y="229387"/>
            <a:ext cx="1041863" cy="1041863"/>
          </a:xfrm>
          <a:prstGeom prst="rect">
            <a:avLst/>
          </a:prstGeom>
        </p:spPr>
      </p:pic>
      <p:sp>
        <p:nvSpPr>
          <p:cNvPr id="31" name="Rounded Rectangular Callout 25">
            <a:extLst>
              <a:ext uri="{FF2B5EF4-FFF2-40B4-BE49-F238E27FC236}">
                <a16:creationId xmlns:a16="http://schemas.microsoft.com/office/drawing/2014/main" id="{63A84BFF-015D-4321-8A1E-A5001324C9EA}"/>
              </a:ext>
            </a:extLst>
          </p:cNvPr>
          <p:cNvSpPr/>
          <p:nvPr/>
        </p:nvSpPr>
        <p:spPr>
          <a:xfrm>
            <a:off x="9740842" y="1349630"/>
            <a:ext cx="1735312" cy="1528955"/>
          </a:xfrm>
          <a:prstGeom prst="wedgeRoundRectCallout">
            <a:avLst>
              <a:gd name="adj1" fmla="val -1310"/>
              <a:gd name="adj2" fmla="val -6150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try to work out the structures.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first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one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done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for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6" name="Rounded Rectangular Callout 4">
            <a:extLst>
              <a:ext uri="{FF2B5EF4-FFF2-40B4-BE49-F238E27FC236}">
                <a16:creationId xmlns:a16="http://schemas.microsoft.com/office/drawing/2014/main" id="{0C2BBF8C-51A9-4DDE-B1BE-7F43791A82C9}"/>
              </a:ext>
            </a:extLst>
          </p:cNvPr>
          <p:cNvSpPr/>
          <p:nvPr/>
        </p:nvSpPr>
        <p:spPr>
          <a:xfrm>
            <a:off x="5719097" y="1242996"/>
            <a:ext cx="3494972" cy="546380"/>
          </a:xfrm>
          <a:prstGeom prst="wedgeRoundRectCallout">
            <a:avLst>
              <a:gd name="adj1" fmla="val -58457"/>
              <a:gd name="adj2" fmla="val -1112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was studying. You weren’t studying. What were you doing?</a:t>
            </a:r>
          </a:p>
        </p:txBody>
      </p:sp>
      <p:cxnSp>
        <p:nvCxnSpPr>
          <p:cNvPr id="41" name="Straight Connector 5">
            <a:extLst>
              <a:ext uri="{FF2B5EF4-FFF2-40B4-BE49-F238E27FC236}">
                <a16:creationId xmlns:a16="http://schemas.microsoft.com/office/drawing/2014/main" id="{8ED9AF45-C77D-4538-9E0E-02546B6A1743}"/>
              </a:ext>
            </a:extLst>
          </p:cNvPr>
          <p:cNvCxnSpPr>
            <a:cxnSpLocks/>
          </p:cNvCxnSpPr>
          <p:nvPr/>
        </p:nvCxnSpPr>
        <p:spPr>
          <a:xfrm>
            <a:off x="8609978" y="3353494"/>
            <a:ext cx="0" cy="298000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Rounded Rectangular Callout 33">
            <a:extLst>
              <a:ext uri="{FF2B5EF4-FFF2-40B4-BE49-F238E27FC236}">
                <a16:creationId xmlns:a16="http://schemas.microsoft.com/office/drawing/2014/main" id="{EEA49E59-4DA8-4142-BEB9-A9112BFAD67A}"/>
              </a:ext>
            </a:extLst>
          </p:cNvPr>
          <p:cNvSpPr/>
          <p:nvPr/>
        </p:nvSpPr>
        <p:spPr>
          <a:xfrm>
            <a:off x="223783" y="1186775"/>
            <a:ext cx="4745444" cy="596030"/>
          </a:xfrm>
          <a:prstGeom prst="wedgeRoundRectCallout">
            <a:avLst>
              <a:gd name="adj1" fmla="val 54092"/>
              <a:gd name="adj2" fmla="val -2601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left the swimming pool at 5pm. I didn’t eat anything. Did you enjoy the film?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780CD356-F747-4867-906B-3B88F70A2210}"/>
              </a:ext>
            </a:extLst>
          </p:cNvPr>
          <p:cNvSpPr txBox="1"/>
          <p:nvPr/>
        </p:nvSpPr>
        <p:spPr>
          <a:xfrm>
            <a:off x="5484578" y="931036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pt-BR" b="1" dirty="0" err="1">
                <a:solidFill>
                  <a:srgbClr val="1B4686"/>
                </a:solidFill>
              </a:rPr>
              <a:t>continuous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7" name="TextBox 31">
            <a:extLst>
              <a:ext uri="{FF2B5EF4-FFF2-40B4-BE49-F238E27FC236}">
                <a16:creationId xmlns:a16="http://schemas.microsoft.com/office/drawing/2014/main" id="{FF5412B1-ED95-4274-B2B7-C17E7F73A519}"/>
              </a:ext>
            </a:extLst>
          </p:cNvPr>
          <p:cNvSpPr txBox="1"/>
          <p:nvPr/>
        </p:nvSpPr>
        <p:spPr>
          <a:xfrm>
            <a:off x="155179" y="349077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perfect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simple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8" name="TextBox 11">
            <a:extLst>
              <a:ext uri="{FF2B5EF4-FFF2-40B4-BE49-F238E27FC236}">
                <a16:creationId xmlns:a16="http://schemas.microsoft.com/office/drawing/2014/main" id="{4B4CFB12-C689-4026-9822-7A1CDBE03E9A}"/>
              </a:ext>
            </a:extLst>
          </p:cNvPr>
          <p:cNvSpPr txBox="1"/>
          <p:nvPr/>
        </p:nvSpPr>
        <p:spPr>
          <a:xfrm>
            <a:off x="275336" y="885411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simple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9" name="TextBox 11">
            <a:extLst>
              <a:ext uri="{FF2B5EF4-FFF2-40B4-BE49-F238E27FC236}">
                <a16:creationId xmlns:a16="http://schemas.microsoft.com/office/drawing/2014/main" id="{2218BB91-C273-436F-B136-45B2F1548265}"/>
              </a:ext>
            </a:extLst>
          </p:cNvPr>
          <p:cNvSpPr txBox="1"/>
          <p:nvPr/>
        </p:nvSpPr>
        <p:spPr>
          <a:xfrm>
            <a:off x="5484578" y="344595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1B4686"/>
                </a:solidFill>
              </a:rPr>
              <a:t>used to</a:t>
            </a:r>
            <a:endParaRPr lang="en-GB" b="1" i="1" dirty="0">
              <a:solidFill>
                <a:srgbClr val="1B4686"/>
              </a:solidFill>
            </a:endParaRPr>
          </a:p>
        </p:txBody>
      </p:sp>
      <p:sp>
        <p:nvSpPr>
          <p:cNvPr id="50" name="TextBox 11">
            <a:extLst>
              <a:ext uri="{FF2B5EF4-FFF2-40B4-BE49-F238E27FC236}">
                <a16:creationId xmlns:a16="http://schemas.microsoft.com/office/drawing/2014/main" id="{E13127AB-E503-4567-A580-25B96997B83A}"/>
              </a:ext>
            </a:extLst>
          </p:cNvPr>
          <p:cNvSpPr txBox="1"/>
          <p:nvPr/>
        </p:nvSpPr>
        <p:spPr>
          <a:xfrm>
            <a:off x="8661531" y="344595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1B4686"/>
                </a:solidFill>
              </a:rPr>
              <a:t>would</a:t>
            </a:r>
            <a:endParaRPr lang="en-GB" b="1" i="1" dirty="0">
              <a:solidFill>
                <a:srgbClr val="1B4686"/>
              </a:solidFill>
            </a:endParaRPr>
          </a:p>
        </p:txBody>
      </p:sp>
      <p:sp>
        <p:nvSpPr>
          <p:cNvPr id="51" name="Rounded Rectangular Callout 4">
            <a:extLst>
              <a:ext uri="{FF2B5EF4-FFF2-40B4-BE49-F238E27FC236}">
                <a16:creationId xmlns:a16="http://schemas.microsoft.com/office/drawing/2014/main" id="{8104D4FF-7E4B-4FAD-9BDC-780726A64FC4}"/>
              </a:ext>
            </a:extLst>
          </p:cNvPr>
          <p:cNvSpPr/>
          <p:nvPr/>
        </p:nvSpPr>
        <p:spPr>
          <a:xfrm>
            <a:off x="386347" y="3806599"/>
            <a:ext cx="4883019" cy="546380"/>
          </a:xfrm>
          <a:prstGeom prst="wedgeRoundRectCallout">
            <a:avLst>
              <a:gd name="adj1" fmla="val -58457"/>
              <a:gd name="adj2" fmla="val -1112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I arrived home,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brother had gone to bed. I hadn’t eaten. Had you eaten?</a:t>
            </a:r>
          </a:p>
        </p:txBody>
      </p:sp>
      <p:sp>
        <p:nvSpPr>
          <p:cNvPr id="52" name="Rounded Rectangular Callout 15">
            <a:extLst>
              <a:ext uri="{FF2B5EF4-FFF2-40B4-BE49-F238E27FC236}">
                <a16:creationId xmlns:a16="http://schemas.microsoft.com/office/drawing/2014/main" id="{4DA105DC-5689-4A81-8D25-EE35C1A9EA40}"/>
              </a:ext>
            </a:extLst>
          </p:cNvPr>
          <p:cNvSpPr/>
          <p:nvPr/>
        </p:nvSpPr>
        <p:spPr>
          <a:xfrm>
            <a:off x="5539112" y="3798556"/>
            <a:ext cx="3035695" cy="729981"/>
          </a:xfrm>
          <a:prstGeom prst="wedgeRoundRectCallout">
            <a:avLst>
              <a:gd name="adj1" fmla="val -49880"/>
              <a:gd name="adj2" fmla="val -116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used to rollerblade to school. I didn’t use to walk. Did you use to walk?</a:t>
            </a:r>
          </a:p>
        </p:txBody>
      </p:sp>
      <p:sp>
        <p:nvSpPr>
          <p:cNvPr id="53" name="Rounded Rectangular Callout 17">
            <a:extLst>
              <a:ext uri="{FF2B5EF4-FFF2-40B4-BE49-F238E27FC236}">
                <a16:creationId xmlns:a16="http://schemas.microsoft.com/office/drawing/2014/main" id="{BC0476B8-2196-4261-89EB-DEEE8B282A15}"/>
              </a:ext>
            </a:extLst>
          </p:cNvPr>
          <p:cNvSpPr/>
          <p:nvPr/>
        </p:nvSpPr>
        <p:spPr>
          <a:xfrm>
            <a:off x="8699754" y="3774339"/>
            <a:ext cx="3215666" cy="655618"/>
          </a:xfrm>
          <a:prstGeom prst="wedgeRoundRectCallout">
            <a:avLst>
              <a:gd name="adj1" fmla="val 59399"/>
              <a:gd name="adj2" fmla="val -2524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 would point at you from the bus! We wouldn’t laugh.</a:t>
            </a:r>
          </a:p>
        </p:txBody>
      </p:sp>
      <p:sp>
        <p:nvSpPr>
          <p:cNvPr id="54" name="TextBox 9">
            <a:extLst>
              <a:ext uri="{FF2B5EF4-FFF2-40B4-BE49-F238E27FC236}">
                <a16:creationId xmlns:a16="http://schemas.microsoft.com/office/drawing/2014/main" id="{972E5C0F-D502-4AB5-ABAD-9C2421927328}"/>
              </a:ext>
            </a:extLst>
          </p:cNvPr>
          <p:cNvSpPr txBox="1"/>
          <p:nvPr/>
        </p:nvSpPr>
        <p:spPr>
          <a:xfrm>
            <a:off x="155179" y="1643579"/>
            <a:ext cx="5780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+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verb in </a:t>
            </a:r>
            <a:r>
              <a:rPr lang="fr-FR" sz="1600" dirty="0" err="1">
                <a:solidFill>
                  <a:srgbClr val="1B4686"/>
                </a:solidFill>
              </a:rPr>
              <a:t>past</a:t>
            </a:r>
            <a:r>
              <a:rPr lang="en-GB" sz="1600" dirty="0">
                <a:solidFill>
                  <a:srgbClr val="1B4686"/>
                </a:solidFill>
              </a:rPr>
              <a:t> </a:t>
            </a:r>
            <a:r>
              <a:rPr lang="en-US" sz="1600" dirty="0">
                <a:solidFill>
                  <a:srgbClr val="1B4686"/>
                </a:solidFill>
              </a:rPr>
              <a:t>simple</a:t>
            </a:r>
            <a:endParaRPr lang="en-GB" sz="1600" dirty="0">
              <a:solidFill>
                <a:srgbClr val="1B4686"/>
              </a:solidFill>
            </a:endParaRPr>
          </a:p>
          <a:p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-</a:t>
            </a:r>
            <a:r>
              <a:rPr lang="en-GB" sz="1600" dirty="0">
                <a:solidFill>
                  <a:srgbClr val="1B4686"/>
                </a:solidFill>
              </a:rPr>
              <a:t> 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GB" sz="1600" i="1" dirty="0">
                <a:solidFill>
                  <a:srgbClr val="1B4686"/>
                </a:solidFill>
              </a:rPr>
              <a:t>did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GB" sz="1600" i="1" dirty="0">
                <a:solidFill>
                  <a:srgbClr val="1B4686"/>
                </a:solidFill>
              </a:rPr>
              <a:t>not</a:t>
            </a:r>
            <a:r>
              <a:rPr lang="en-GB" sz="1600" dirty="0">
                <a:solidFill>
                  <a:srgbClr val="1B4686"/>
                </a:solidFill>
              </a:rPr>
              <a:t> + verb bare infinitive</a:t>
            </a:r>
          </a:p>
          <a:p>
            <a:pPr marL="285750" indent="-285750">
              <a:buFontTx/>
              <a:buChar char="-"/>
            </a:pPr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? </a:t>
            </a:r>
            <a:r>
              <a:rPr lang="en-GB" sz="1600" dirty="0">
                <a:solidFill>
                  <a:srgbClr val="1B4686"/>
                </a:solidFill>
              </a:rPr>
              <a:t>(</a:t>
            </a:r>
            <a:r>
              <a:rPr lang="fr-FR" sz="1600" dirty="0">
                <a:solidFill>
                  <a:srgbClr val="1B4686"/>
                </a:solidFill>
              </a:rPr>
              <a:t>question</a:t>
            </a:r>
            <a:r>
              <a:rPr lang="en-GB" sz="1600" dirty="0">
                <a:solidFill>
                  <a:srgbClr val="1B4686"/>
                </a:solidFill>
              </a:rPr>
              <a:t> word) + </a:t>
            </a:r>
            <a:r>
              <a:rPr lang="en-GB" sz="1600" i="1" dirty="0">
                <a:solidFill>
                  <a:srgbClr val="1B4686"/>
                </a:solidFill>
              </a:rPr>
              <a:t>did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verb bare infinitive</a:t>
            </a:r>
            <a:endParaRPr lang="en-GB" sz="1600" b="1" dirty="0">
              <a:solidFill>
                <a:srgbClr val="1B4686"/>
              </a:solidFill>
            </a:endParaRPr>
          </a:p>
        </p:txBody>
      </p:sp>
      <p:sp>
        <p:nvSpPr>
          <p:cNvPr id="55" name="TextBox 12">
            <a:extLst>
              <a:ext uri="{FF2B5EF4-FFF2-40B4-BE49-F238E27FC236}">
                <a16:creationId xmlns:a16="http://schemas.microsoft.com/office/drawing/2014/main" id="{A02717E6-9EAF-4DC2-8EEA-D04102192BC8}"/>
              </a:ext>
            </a:extLst>
          </p:cNvPr>
          <p:cNvSpPr txBox="1"/>
          <p:nvPr/>
        </p:nvSpPr>
        <p:spPr>
          <a:xfrm>
            <a:off x="5667719" y="1884811"/>
            <a:ext cx="4937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verb -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-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not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verb -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?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(</a:t>
            </a:r>
            <a:r>
              <a:rPr lang="fr-FR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question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word)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verb -</a:t>
            </a:r>
            <a:r>
              <a:rPr lang="en-GB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56" name="TextBox 33">
            <a:extLst>
              <a:ext uri="{FF2B5EF4-FFF2-40B4-BE49-F238E27FC236}">
                <a16:creationId xmlns:a16="http://schemas.microsoft.com/office/drawing/2014/main" id="{ED865424-7D90-48F9-AF9D-8AAAFF5A1687}"/>
              </a:ext>
            </a:extLst>
          </p:cNvPr>
          <p:cNvSpPr txBox="1"/>
          <p:nvPr/>
        </p:nvSpPr>
        <p:spPr>
          <a:xfrm>
            <a:off x="218334" y="4528537"/>
            <a:ext cx="54493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- 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not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?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(</a:t>
            </a:r>
            <a:r>
              <a:rPr lang="fr-FR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question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word)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93FFE5E-34D9-4FB0-940F-757BA7B0FFF7}"/>
              </a:ext>
            </a:extLst>
          </p:cNvPr>
          <p:cNvSpPr/>
          <p:nvPr/>
        </p:nvSpPr>
        <p:spPr>
          <a:xfrm>
            <a:off x="5468195" y="4562439"/>
            <a:ext cx="314178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subject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used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</a:t>
            </a:r>
          </a:p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infinitive</a:t>
            </a:r>
          </a:p>
          <a:p>
            <a:pPr lvl="0">
              <a:defRPr/>
            </a:pPr>
            <a:endParaRPr lang="en-US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-  subject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 not (didn’t)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</a:t>
            </a:r>
          </a:p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use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  <a:p>
            <a:pPr lvl="0">
              <a:defRPr/>
            </a:pPr>
            <a:endParaRPr lang="en-US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?  (</a:t>
            </a:r>
            <a:r>
              <a:rPr lang="pt-BR" sz="1600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qu</a:t>
            </a:r>
            <a:r>
              <a:rPr lang="pt-BR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word)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subject + </a:t>
            </a:r>
          </a:p>
          <a:p>
            <a:pPr lvl="0"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use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111AA058-453A-46C4-8B39-1AD9F6A03587}"/>
              </a:ext>
            </a:extLst>
          </p:cNvPr>
          <p:cNvSpPr/>
          <p:nvPr/>
        </p:nvSpPr>
        <p:spPr>
          <a:xfrm>
            <a:off x="8773637" y="4517618"/>
            <a:ext cx="31417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</a:t>
            </a:r>
          </a:p>
          <a:p>
            <a:pPr lvl="0">
              <a:defRPr/>
            </a:pP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infinitive</a:t>
            </a:r>
          </a:p>
          <a:p>
            <a:pPr lvl="0">
              <a:defRPr/>
            </a:pPr>
            <a:endParaRPr lang="en-GB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lvl="0">
              <a:defRPr/>
            </a:pP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-  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not </a:t>
            </a:r>
          </a:p>
          <a:p>
            <a:pPr lvl="0">
              <a:defRPr/>
            </a:pP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(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n’t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) 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4F1D3459-7135-4273-9E32-A6CFA7C2946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8595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4" grpId="0"/>
      <p:bldP spid="55" grpId="0"/>
      <p:bldP spid="56" grpId="0"/>
      <p:bldP spid="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sentences?</a:t>
            </a:r>
          </a:p>
        </p:txBody>
      </p:sp>
      <p:cxnSp>
        <p:nvCxnSpPr>
          <p:cNvPr id="22" name="Straight Connector 5">
            <a:extLst>
              <a:ext uri="{FF2B5EF4-FFF2-40B4-BE49-F238E27FC236}">
                <a16:creationId xmlns:a16="http://schemas.microsoft.com/office/drawing/2014/main" id="{99255AA4-A1B9-435C-BF8F-E2B3E3870C36}"/>
              </a:ext>
            </a:extLst>
          </p:cNvPr>
          <p:cNvCxnSpPr/>
          <p:nvPr/>
        </p:nvCxnSpPr>
        <p:spPr>
          <a:xfrm>
            <a:off x="5418957" y="1004189"/>
            <a:ext cx="14068" cy="5190979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8">
            <a:extLst>
              <a:ext uri="{FF2B5EF4-FFF2-40B4-BE49-F238E27FC236}">
                <a16:creationId xmlns:a16="http://schemas.microsoft.com/office/drawing/2014/main" id="{32E344FB-2E1B-4B23-904E-2BE039499605}"/>
              </a:ext>
            </a:extLst>
          </p:cNvPr>
          <p:cNvCxnSpPr>
            <a:cxnSpLocks/>
          </p:cNvCxnSpPr>
          <p:nvPr/>
        </p:nvCxnSpPr>
        <p:spPr>
          <a:xfrm>
            <a:off x="181039" y="3353494"/>
            <a:ext cx="11819984" cy="0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8">
            <a:extLst>
              <a:ext uri="{FF2B5EF4-FFF2-40B4-BE49-F238E27FC236}">
                <a16:creationId xmlns:a16="http://schemas.microsoft.com/office/drawing/2014/main" id="{D147F73D-9C2F-4C32-AEFE-99C96C130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052" y="229387"/>
            <a:ext cx="1041863" cy="1041863"/>
          </a:xfrm>
          <a:prstGeom prst="rect">
            <a:avLst/>
          </a:prstGeom>
        </p:spPr>
      </p:pic>
      <p:sp>
        <p:nvSpPr>
          <p:cNvPr id="36" name="Rounded Rectangular Callout 4">
            <a:extLst>
              <a:ext uri="{FF2B5EF4-FFF2-40B4-BE49-F238E27FC236}">
                <a16:creationId xmlns:a16="http://schemas.microsoft.com/office/drawing/2014/main" id="{0C2BBF8C-51A9-4DDE-B1BE-7F43791A82C9}"/>
              </a:ext>
            </a:extLst>
          </p:cNvPr>
          <p:cNvSpPr/>
          <p:nvPr/>
        </p:nvSpPr>
        <p:spPr>
          <a:xfrm>
            <a:off x="5719096" y="1242996"/>
            <a:ext cx="3549191" cy="546380"/>
          </a:xfrm>
          <a:prstGeom prst="wedgeRoundRectCallout">
            <a:avLst>
              <a:gd name="adj1" fmla="val -58457"/>
              <a:gd name="adj2" fmla="val -1112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 was studying. You weren’t studying. What were you doing?</a:t>
            </a:r>
          </a:p>
        </p:txBody>
      </p:sp>
      <p:cxnSp>
        <p:nvCxnSpPr>
          <p:cNvPr id="41" name="Straight Connector 5">
            <a:extLst>
              <a:ext uri="{FF2B5EF4-FFF2-40B4-BE49-F238E27FC236}">
                <a16:creationId xmlns:a16="http://schemas.microsoft.com/office/drawing/2014/main" id="{8ED9AF45-C77D-4538-9E0E-02546B6A1743}"/>
              </a:ext>
            </a:extLst>
          </p:cNvPr>
          <p:cNvCxnSpPr>
            <a:cxnSpLocks/>
          </p:cNvCxnSpPr>
          <p:nvPr/>
        </p:nvCxnSpPr>
        <p:spPr>
          <a:xfrm>
            <a:off x="8609978" y="3353494"/>
            <a:ext cx="0" cy="2980006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Rounded Rectangular Callout 33">
            <a:extLst>
              <a:ext uri="{FF2B5EF4-FFF2-40B4-BE49-F238E27FC236}">
                <a16:creationId xmlns:a16="http://schemas.microsoft.com/office/drawing/2014/main" id="{EEA49E59-4DA8-4142-BEB9-A9112BFAD67A}"/>
              </a:ext>
            </a:extLst>
          </p:cNvPr>
          <p:cNvSpPr/>
          <p:nvPr/>
        </p:nvSpPr>
        <p:spPr>
          <a:xfrm>
            <a:off x="223783" y="1186775"/>
            <a:ext cx="4745444" cy="596030"/>
          </a:xfrm>
          <a:prstGeom prst="wedgeRoundRectCallout">
            <a:avLst>
              <a:gd name="adj1" fmla="val 54092"/>
              <a:gd name="adj2" fmla="val -2601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left the swimming pool at 5pm. I didn’t eat anything. Did you enjoy the film?</a:t>
            </a:r>
            <a:endParaRPr lang="en-US" sz="16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780CD356-F747-4867-906B-3B88F70A2210}"/>
              </a:ext>
            </a:extLst>
          </p:cNvPr>
          <p:cNvSpPr txBox="1"/>
          <p:nvPr/>
        </p:nvSpPr>
        <p:spPr>
          <a:xfrm>
            <a:off x="5484578" y="931036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pt-BR" b="1" dirty="0" err="1">
                <a:solidFill>
                  <a:srgbClr val="1B4686"/>
                </a:solidFill>
              </a:rPr>
              <a:t>continuous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7" name="TextBox 31">
            <a:extLst>
              <a:ext uri="{FF2B5EF4-FFF2-40B4-BE49-F238E27FC236}">
                <a16:creationId xmlns:a16="http://schemas.microsoft.com/office/drawing/2014/main" id="{FF5412B1-ED95-4274-B2B7-C17E7F73A519}"/>
              </a:ext>
            </a:extLst>
          </p:cNvPr>
          <p:cNvSpPr txBox="1"/>
          <p:nvPr/>
        </p:nvSpPr>
        <p:spPr>
          <a:xfrm>
            <a:off x="155179" y="349077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perfect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simple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8" name="TextBox 11">
            <a:extLst>
              <a:ext uri="{FF2B5EF4-FFF2-40B4-BE49-F238E27FC236}">
                <a16:creationId xmlns:a16="http://schemas.microsoft.com/office/drawing/2014/main" id="{4B4CFB12-C689-4026-9822-7A1CDBE03E9A}"/>
              </a:ext>
            </a:extLst>
          </p:cNvPr>
          <p:cNvSpPr txBox="1"/>
          <p:nvPr/>
        </p:nvSpPr>
        <p:spPr>
          <a:xfrm>
            <a:off x="275336" y="885411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en-US" b="1" dirty="0">
                <a:solidFill>
                  <a:srgbClr val="1B4686"/>
                </a:solidFill>
              </a:rPr>
              <a:t>simple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49" name="TextBox 11">
            <a:extLst>
              <a:ext uri="{FF2B5EF4-FFF2-40B4-BE49-F238E27FC236}">
                <a16:creationId xmlns:a16="http://schemas.microsoft.com/office/drawing/2014/main" id="{2218BB91-C273-436F-B136-45B2F1548265}"/>
              </a:ext>
            </a:extLst>
          </p:cNvPr>
          <p:cNvSpPr txBox="1"/>
          <p:nvPr/>
        </p:nvSpPr>
        <p:spPr>
          <a:xfrm>
            <a:off x="5484578" y="344595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1B4686"/>
                </a:solidFill>
              </a:rPr>
              <a:t>used to</a:t>
            </a:r>
            <a:endParaRPr lang="en-GB" b="1" i="1" dirty="0">
              <a:solidFill>
                <a:srgbClr val="1B4686"/>
              </a:solidFill>
            </a:endParaRPr>
          </a:p>
        </p:txBody>
      </p:sp>
      <p:sp>
        <p:nvSpPr>
          <p:cNvPr id="50" name="TextBox 11">
            <a:extLst>
              <a:ext uri="{FF2B5EF4-FFF2-40B4-BE49-F238E27FC236}">
                <a16:creationId xmlns:a16="http://schemas.microsoft.com/office/drawing/2014/main" id="{E13127AB-E503-4567-A580-25B96997B83A}"/>
              </a:ext>
            </a:extLst>
          </p:cNvPr>
          <p:cNvSpPr txBox="1"/>
          <p:nvPr/>
        </p:nvSpPr>
        <p:spPr>
          <a:xfrm>
            <a:off x="8661531" y="3445958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1B4686"/>
                </a:solidFill>
              </a:rPr>
              <a:t>would</a:t>
            </a:r>
            <a:endParaRPr lang="en-GB" b="1" i="1" dirty="0">
              <a:solidFill>
                <a:srgbClr val="1B4686"/>
              </a:solidFill>
            </a:endParaRPr>
          </a:p>
        </p:txBody>
      </p:sp>
      <p:sp>
        <p:nvSpPr>
          <p:cNvPr id="51" name="Rounded Rectangular Callout 4">
            <a:extLst>
              <a:ext uri="{FF2B5EF4-FFF2-40B4-BE49-F238E27FC236}">
                <a16:creationId xmlns:a16="http://schemas.microsoft.com/office/drawing/2014/main" id="{8104D4FF-7E4B-4FAD-9BDC-780726A64FC4}"/>
              </a:ext>
            </a:extLst>
          </p:cNvPr>
          <p:cNvSpPr/>
          <p:nvPr/>
        </p:nvSpPr>
        <p:spPr>
          <a:xfrm>
            <a:off x="386347" y="3806599"/>
            <a:ext cx="4883019" cy="546380"/>
          </a:xfrm>
          <a:prstGeom prst="wedgeRoundRectCallout">
            <a:avLst>
              <a:gd name="adj1" fmla="val -58457"/>
              <a:gd name="adj2" fmla="val -1112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When I arrived home, </a:t>
            </a:r>
            <a:r>
              <a:rPr lang="en-US" sz="1600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my brother had gone to bed. I hadn’t eaten. Had you eaten?</a:t>
            </a:r>
          </a:p>
        </p:txBody>
      </p:sp>
      <p:sp>
        <p:nvSpPr>
          <p:cNvPr id="52" name="Rounded Rectangular Callout 15">
            <a:extLst>
              <a:ext uri="{FF2B5EF4-FFF2-40B4-BE49-F238E27FC236}">
                <a16:creationId xmlns:a16="http://schemas.microsoft.com/office/drawing/2014/main" id="{4DA105DC-5689-4A81-8D25-EE35C1A9EA40}"/>
              </a:ext>
            </a:extLst>
          </p:cNvPr>
          <p:cNvSpPr/>
          <p:nvPr/>
        </p:nvSpPr>
        <p:spPr>
          <a:xfrm>
            <a:off x="5539113" y="3798556"/>
            <a:ext cx="2975670" cy="733288"/>
          </a:xfrm>
          <a:prstGeom prst="wedgeRoundRectCallout">
            <a:avLst>
              <a:gd name="adj1" fmla="val -49880"/>
              <a:gd name="adj2" fmla="val -1163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used to rollerblade to school. I didn’t use to walk. Did you use to walk?</a:t>
            </a:r>
          </a:p>
        </p:txBody>
      </p:sp>
      <p:sp>
        <p:nvSpPr>
          <p:cNvPr id="53" name="Rounded Rectangular Callout 17">
            <a:extLst>
              <a:ext uri="{FF2B5EF4-FFF2-40B4-BE49-F238E27FC236}">
                <a16:creationId xmlns:a16="http://schemas.microsoft.com/office/drawing/2014/main" id="{BC0476B8-2196-4261-89EB-DEEE8B282A15}"/>
              </a:ext>
            </a:extLst>
          </p:cNvPr>
          <p:cNvSpPr/>
          <p:nvPr/>
        </p:nvSpPr>
        <p:spPr>
          <a:xfrm>
            <a:off x="8699754" y="3774339"/>
            <a:ext cx="3215666" cy="578640"/>
          </a:xfrm>
          <a:prstGeom prst="wedgeRoundRectCallout">
            <a:avLst>
              <a:gd name="adj1" fmla="val 59399"/>
              <a:gd name="adj2" fmla="val -2524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b="1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would point at you from the bus! We wouldn’t laugh.</a:t>
            </a:r>
          </a:p>
        </p:txBody>
      </p:sp>
      <p:sp>
        <p:nvSpPr>
          <p:cNvPr id="54" name="TextBox 9">
            <a:extLst>
              <a:ext uri="{FF2B5EF4-FFF2-40B4-BE49-F238E27FC236}">
                <a16:creationId xmlns:a16="http://schemas.microsoft.com/office/drawing/2014/main" id="{972E5C0F-D502-4AB5-ABAD-9C2421927328}"/>
              </a:ext>
            </a:extLst>
          </p:cNvPr>
          <p:cNvSpPr txBox="1"/>
          <p:nvPr/>
        </p:nvSpPr>
        <p:spPr>
          <a:xfrm>
            <a:off x="155179" y="1643579"/>
            <a:ext cx="5780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+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verb in </a:t>
            </a:r>
            <a:r>
              <a:rPr lang="fr-FR" sz="1600" dirty="0" err="1">
                <a:solidFill>
                  <a:srgbClr val="1B4686"/>
                </a:solidFill>
              </a:rPr>
              <a:t>past</a:t>
            </a:r>
            <a:r>
              <a:rPr lang="en-GB" sz="1600" dirty="0">
                <a:solidFill>
                  <a:srgbClr val="1B4686"/>
                </a:solidFill>
              </a:rPr>
              <a:t> </a:t>
            </a:r>
            <a:r>
              <a:rPr lang="en-US" sz="1600" dirty="0">
                <a:solidFill>
                  <a:srgbClr val="1B4686"/>
                </a:solidFill>
              </a:rPr>
              <a:t>simple</a:t>
            </a:r>
            <a:endParaRPr lang="en-GB" sz="1600" dirty="0">
              <a:solidFill>
                <a:srgbClr val="1B4686"/>
              </a:solidFill>
            </a:endParaRPr>
          </a:p>
          <a:p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-</a:t>
            </a:r>
            <a:r>
              <a:rPr lang="en-GB" sz="1600" dirty="0">
                <a:solidFill>
                  <a:srgbClr val="1B4686"/>
                </a:solidFill>
              </a:rPr>
              <a:t> 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GB" sz="1600" i="1" dirty="0">
                <a:solidFill>
                  <a:srgbClr val="1B4686"/>
                </a:solidFill>
              </a:rPr>
              <a:t>did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GB" sz="1600" i="1" dirty="0">
                <a:solidFill>
                  <a:srgbClr val="1B4686"/>
                </a:solidFill>
              </a:rPr>
              <a:t>not</a:t>
            </a:r>
            <a:r>
              <a:rPr lang="en-GB" sz="1600" dirty="0">
                <a:solidFill>
                  <a:srgbClr val="1B4686"/>
                </a:solidFill>
              </a:rPr>
              <a:t> + verb bare infinitive</a:t>
            </a:r>
          </a:p>
          <a:p>
            <a:pPr marL="285750" indent="-285750">
              <a:buFontTx/>
              <a:buChar char="-"/>
            </a:pPr>
            <a:endParaRPr lang="en-GB" sz="1600" b="1" dirty="0">
              <a:solidFill>
                <a:srgbClr val="1B4686"/>
              </a:solidFill>
            </a:endParaRPr>
          </a:p>
          <a:p>
            <a:r>
              <a:rPr lang="en-GB" sz="1600" b="1" dirty="0">
                <a:solidFill>
                  <a:srgbClr val="1B4686"/>
                </a:solidFill>
              </a:rPr>
              <a:t>? </a:t>
            </a:r>
            <a:r>
              <a:rPr lang="en-GB" sz="1600" dirty="0">
                <a:solidFill>
                  <a:srgbClr val="1B4686"/>
                </a:solidFill>
              </a:rPr>
              <a:t>(</a:t>
            </a:r>
            <a:r>
              <a:rPr lang="fr-FR" sz="1600" dirty="0">
                <a:solidFill>
                  <a:srgbClr val="1B4686"/>
                </a:solidFill>
              </a:rPr>
              <a:t>question</a:t>
            </a:r>
            <a:r>
              <a:rPr lang="en-GB" sz="1600" dirty="0">
                <a:solidFill>
                  <a:srgbClr val="1B4686"/>
                </a:solidFill>
              </a:rPr>
              <a:t> word) + </a:t>
            </a:r>
            <a:r>
              <a:rPr lang="en-GB" sz="1600" i="1" dirty="0">
                <a:solidFill>
                  <a:srgbClr val="1B4686"/>
                </a:solidFill>
              </a:rPr>
              <a:t>did</a:t>
            </a:r>
            <a:r>
              <a:rPr lang="en-GB" sz="1600" dirty="0">
                <a:solidFill>
                  <a:srgbClr val="1B4686"/>
                </a:solidFill>
              </a:rPr>
              <a:t> + </a:t>
            </a:r>
            <a:r>
              <a:rPr lang="en-US" sz="1600" dirty="0">
                <a:solidFill>
                  <a:srgbClr val="1B4686"/>
                </a:solidFill>
              </a:rPr>
              <a:t>subject</a:t>
            </a:r>
            <a:r>
              <a:rPr lang="en-GB" sz="1600" dirty="0">
                <a:solidFill>
                  <a:srgbClr val="1B4686"/>
                </a:solidFill>
              </a:rPr>
              <a:t> + verb bare infinitive</a:t>
            </a:r>
            <a:endParaRPr lang="en-GB" sz="1600" b="1" dirty="0">
              <a:solidFill>
                <a:srgbClr val="1B4686"/>
              </a:solidFill>
            </a:endParaRPr>
          </a:p>
        </p:txBody>
      </p:sp>
      <p:sp>
        <p:nvSpPr>
          <p:cNvPr id="55" name="TextBox 12">
            <a:extLst>
              <a:ext uri="{FF2B5EF4-FFF2-40B4-BE49-F238E27FC236}">
                <a16:creationId xmlns:a16="http://schemas.microsoft.com/office/drawing/2014/main" id="{A02717E6-9EAF-4DC2-8EEA-D04102192BC8}"/>
              </a:ext>
            </a:extLst>
          </p:cNvPr>
          <p:cNvSpPr txBox="1"/>
          <p:nvPr/>
        </p:nvSpPr>
        <p:spPr>
          <a:xfrm>
            <a:off x="5667719" y="1884811"/>
            <a:ext cx="4937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verb -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-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not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verb -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?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(</a:t>
            </a:r>
            <a:r>
              <a:rPr lang="fr-FR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question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word)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was/were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verb -</a:t>
            </a:r>
            <a:r>
              <a:rPr lang="en-GB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</a:t>
            </a:r>
            <a:r>
              <a:rPr lang="en-GB" sz="1600" i="1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ng</a:t>
            </a:r>
            <a:endParaRPr lang="en-GB" sz="1600" b="1" i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56" name="TextBox 33">
            <a:extLst>
              <a:ext uri="{FF2B5EF4-FFF2-40B4-BE49-F238E27FC236}">
                <a16:creationId xmlns:a16="http://schemas.microsoft.com/office/drawing/2014/main" id="{ED865424-7D90-48F9-AF9D-8AAAFF5A1687}"/>
              </a:ext>
            </a:extLst>
          </p:cNvPr>
          <p:cNvSpPr txBox="1"/>
          <p:nvPr/>
        </p:nvSpPr>
        <p:spPr>
          <a:xfrm>
            <a:off x="218334" y="4528537"/>
            <a:ext cx="54493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- 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not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r>
              <a:rPr lang="en-GB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? 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(</a:t>
            </a:r>
            <a:r>
              <a:rPr lang="fr-FR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question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word) + </a:t>
            </a:r>
            <a:r>
              <a:rPr lang="en-GB" sz="1600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had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+ </a:t>
            </a:r>
            <a:r>
              <a:rPr lang="fr-FR" sz="1600" dirty="0" err="1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past</a:t>
            </a:r>
            <a:r>
              <a:rPr lang="en-GB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93FFE5E-34D9-4FB0-940F-757BA7B0FFF7}"/>
              </a:ext>
            </a:extLst>
          </p:cNvPr>
          <p:cNvSpPr/>
          <p:nvPr/>
        </p:nvSpPr>
        <p:spPr>
          <a:xfrm>
            <a:off x="5468195" y="4562439"/>
            <a:ext cx="314178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subject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used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</a:t>
            </a:r>
          </a:p>
          <a:p>
            <a:pPr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infinitive</a:t>
            </a:r>
          </a:p>
          <a:p>
            <a:pPr>
              <a:defRPr/>
            </a:pPr>
            <a:endParaRPr lang="en-US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-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subject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 not (didn’t)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</a:t>
            </a:r>
          </a:p>
          <a:p>
            <a:pPr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use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  <a:p>
            <a:pPr>
              <a:defRPr/>
            </a:pPr>
            <a:endParaRPr lang="en-US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?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(</a:t>
            </a:r>
            <a:r>
              <a:rPr lang="pt-BR" sz="1600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qu</a:t>
            </a:r>
            <a:r>
              <a:rPr lang="pt-BR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word)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did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subject + </a:t>
            </a:r>
          </a:p>
          <a:p>
            <a:pPr>
              <a:defRPr/>
            </a:pP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use to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111AA058-453A-46C4-8B39-1AD9F6A03587}"/>
              </a:ext>
            </a:extLst>
          </p:cNvPr>
          <p:cNvSpPr/>
          <p:nvPr/>
        </p:nvSpPr>
        <p:spPr>
          <a:xfrm>
            <a:off x="8773637" y="4517618"/>
            <a:ext cx="31417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</a:t>
            </a:r>
          </a:p>
          <a:p>
            <a:pPr>
              <a:defRPr/>
            </a:pP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infinitive</a:t>
            </a:r>
          </a:p>
          <a:p>
            <a:pPr>
              <a:defRPr/>
            </a:pPr>
            <a:endParaRPr lang="en-GB" sz="1600" dirty="0">
              <a:solidFill>
                <a:srgbClr val="1B4686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-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</a:t>
            </a:r>
            <a:r>
              <a:rPr lang="en-US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+ 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not </a:t>
            </a:r>
          </a:p>
          <a:p>
            <a:pPr>
              <a:defRPr/>
            </a:pP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    (</a:t>
            </a:r>
            <a:r>
              <a:rPr lang="en-US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1600" i="1" dirty="0" err="1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n’t</a:t>
            </a:r>
            <a:r>
              <a:rPr lang="en-GB" sz="1600" i="1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) </a:t>
            </a:r>
            <a:r>
              <a:rPr lang="en-GB" sz="1600" dirty="0">
                <a:solidFill>
                  <a:srgbClr val="1B4686"/>
                </a:solidFill>
                <a:latin typeface="Open Sans" charset="0"/>
                <a:ea typeface="Open Sans" charset="0"/>
                <a:cs typeface="Open Sans" charset="0"/>
              </a:rPr>
              <a:t>+ bare infinitive</a:t>
            </a: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780CD356-F747-4867-906B-3B88F70A2210}"/>
              </a:ext>
            </a:extLst>
          </p:cNvPr>
          <p:cNvSpPr txBox="1"/>
          <p:nvPr/>
        </p:nvSpPr>
        <p:spPr>
          <a:xfrm>
            <a:off x="5484578" y="931036"/>
            <a:ext cx="4994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1B4686"/>
                </a:solidFill>
              </a:rPr>
              <a:t>past</a:t>
            </a:r>
            <a:r>
              <a:rPr lang="en-GB" b="1" dirty="0">
                <a:solidFill>
                  <a:srgbClr val="1B4686"/>
                </a:solidFill>
              </a:rPr>
              <a:t> </a:t>
            </a:r>
            <a:r>
              <a:rPr lang="pt-BR" b="1" dirty="0" err="1">
                <a:solidFill>
                  <a:srgbClr val="1B4686"/>
                </a:solidFill>
              </a:rPr>
              <a:t>continuous</a:t>
            </a:r>
            <a:endParaRPr lang="en-GB" b="1" dirty="0">
              <a:solidFill>
                <a:srgbClr val="1B4686"/>
              </a:solidFill>
            </a:endParaRPr>
          </a:p>
        </p:txBody>
      </p:sp>
      <p:sp>
        <p:nvSpPr>
          <p:cNvPr id="26" name="Rounded Rectangular Callout 44">
            <a:extLst>
              <a:ext uri="{FF2B5EF4-FFF2-40B4-BE49-F238E27FC236}">
                <a16:creationId xmlns:a16="http://schemas.microsoft.com/office/drawing/2014/main" id="{2E1C56FC-5CFA-4539-A09E-90936A80420A}"/>
              </a:ext>
            </a:extLst>
          </p:cNvPr>
          <p:cNvSpPr/>
          <p:nvPr/>
        </p:nvSpPr>
        <p:spPr>
          <a:xfrm>
            <a:off x="9326508" y="1042378"/>
            <a:ext cx="1810414" cy="1018720"/>
          </a:xfrm>
          <a:prstGeom prst="wedgeRoundRectCallout">
            <a:avLst>
              <a:gd name="adj1" fmla="val 46780"/>
              <a:gd name="adj2" fmla="val -6262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In connected speech, /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wɒz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/ becomes /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wəz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/.</a:t>
            </a:r>
          </a:p>
        </p:txBody>
      </p:sp>
      <p:sp>
        <p:nvSpPr>
          <p:cNvPr id="28" name="Rounded Rectangular Callout 23">
            <a:extLst>
              <a:ext uri="{FF2B5EF4-FFF2-40B4-BE49-F238E27FC236}">
                <a16:creationId xmlns:a16="http://schemas.microsoft.com/office/drawing/2014/main" id="{18B41800-F607-4246-961F-32F70FFF35A9}"/>
              </a:ext>
            </a:extLst>
          </p:cNvPr>
          <p:cNvSpPr/>
          <p:nvPr/>
        </p:nvSpPr>
        <p:spPr>
          <a:xfrm>
            <a:off x="658378" y="5829126"/>
            <a:ext cx="3963039" cy="537628"/>
          </a:xfrm>
          <a:prstGeom prst="wedgeRoundRectCallout">
            <a:avLst>
              <a:gd name="adj1" fmla="val 53390"/>
              <a:gd name="adj2" fmla="val -3933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Remember that we commonly use contractions, e.g.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didn’t, hadn’t, wasn’t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30" name="Arc 28">
            <a:extLst>
              <a:ext uri="{FF2B5EF4-FFF2-40B4-BE49-F238E27FC236}">
                <a16:creationId xmlns:a16="http://schemas.microsoft.com/office/drawing/2014/main" id="{C78B3122-C8AC-405E-86A3-9707EDBD3F49}"/>
              </a:ext>
            </a:extLst>
          </p:cNvPr>
          <p:cNvSpPr/>
          <p:nvPr/>
        </p:nvSpPr>
        <p:spPr>
          <a:xfrm rot="10800000" flipV="1">
            <a:off x="1549216" y="4820609"/>
            <a:ext cx="3446352" cy="1737738"/>
          </a:xfrm>
          <a:prstGeom prst="arc">
            <a:avLst>
              <a:gd name="adj1" fmla="val 9427551"/>
              <a:gd name="adj2" fmla="val 1994113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38">
            <a:extLst>
              <a:ext uri="{FF2B5EF4-FFF2-40B4-BE49-F238E27FC236}">
                <a16:creationId xmlns:a16="http://schemas.microsoft.com/office/drawing/2014/main" id="{EE05E4F3-F07A-4BF0-A352-9AD62D7B210D}"/>
              </a:ext>
            </a:extLst>
          </p:cNvPr>
          <p:cNvSpPr/>
          <p:nvPr/>
        </p:nvSpPr>
        <p:spPr>
          <a:xfrm>
            <a:off x="9549983" y="2097605"/>
            <a:ext cx="2388106" cy="773182"/>
          </a:xfrm>
          <a:prstGeom prst="wedgeRoundRectCallout">
            <a:avLst>
              <a:gd name="adj1" fmla="val 32635"/>
              <a:gd name="adj2" fmla="val -6907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 not stress the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used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so we pronounce it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ə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/.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Arc 45">
            <a:extLst>
              <a:ext uri="{FF2B5EF4-FFF2-40B4-BE49-F238E27FC236}">
                <a16:creationId xmlns:a16="http://schemas.microsoft.com/office/drawing/2014/main" id="{229E1F74-C280-4AA8-93AE-82F498F2A36F}"/>
              </a:ext>
            </a:extLst>
          </p:cNvPr>
          <p:cNvSpPr/>
          <p:nvPr/>
        </p:nvSpPr>
        <p:spPr>
          <a:xfrm rot="2435505" flipV="1">
            <a:off x="6814967" y="2086672"/>
            <a:ext cx="2068408" cy="6504624"/>
          </a:xfrm>
          <a:prstGeom prst="arc">
            <a:avLst>
              <a:gd name="adj1" fmla="val 5594145"/>
              <a:gd name="adj2" fmla="val 845755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CC220DFF-64F6-49B3-8541-0C469697A8BA}"/>
              </a:ext>
            </a:extLst>
          </p:cNvPr>
          <p:cNvSpPr/>
          <p:nvPr/>
        </p:nvSpPr>
        <p:spPr>
          <a:xfrm>
            <a:off x="9665825" y="5820645"/>
            <a:ext cx="2221253" cy="75038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7" name="Arc 45">
            <a:extLst>
              <a:ext uri="{FF2B5EF4-FFF2-40B4-BE49-F238E27FC236}">
                <a16:creationId xmlns:a16="http://schemas.microsoft.com/office/drawing/2014/main" id="{229E1F74-C280-4AA8-93AE-82F498F2A36F}"/>
              </a:ext>
            </a:extLst>
          </p:cNvPr>
          <p:cNvSpPr/>
          <p:nvPr/>
        </p:nvSpPr>
        <p:spPr>
          <a:xfrm rot="4080923" flipV="1">
            <a:off x="5371020" y="-777081"/>
            <a:ext cx="2068408" cy="6504624"/>
          </a:xfrm>
          <a:prstGeom prst="arc">
            <a:avLst>
              <a:gd name="adj1" fmla="val 5594145"/>
              <a:gd name="adj2" fmla="val 916858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397B496B-02B0-441E-A9C4-DB93D4D0896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3107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My uncle </a:t>
            </a:r>
            <a:r>
              <a:rPr lang="en-US" sz="1600" dirty="0"/>
              <a:t>used to</a:t>
            </a:r>
            <a:r>
              <a:rPr lang="en-GB" sz="1600" dirty="0"/>
              <a:t> be a firefighter. He isn’t very fit now, but he </a:t>
            </a:r>
            <a:r>
              <a:rPr lang="en-US" sz="1600" dirty="0"/>
              <a:t>would</a:t>
            </a:r>
            <a:r>
              <a:rPr lang="en-GB" sz="1600" dirty="0"/>
              <a:t> be when he was younger.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Tina started watching the film when I arrived, so I didn’t understand the story at all.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It was raining heavily when we left the house.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I didn’t use to like vegetables but now I’m vegetarian!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A: You didn’t come last night! B: No. When Laura came round, I was already sleeping.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A: Did you drive when I was calling last night? B: Yes, I did.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I looked so tired when I got home because I hadn’t slept very well the night before.</a:t>
            </a:r>
          </a:p>
          <a:p>
            <a:pPr marL="342900" indent="-342900">
              <a:spcBef>
                <a:spcPts val="400"/>
              </a:spcBef>
              <a:buAutoNum type="arabicPeriod"/>
            </a:pPr>
            <a:endParaRPr lang="en-GB" sz="1600" dirty="0"/>
          </a:p>
          <a:p>
            <a:pPr marL="342900" indent="-342900">
              <a:spcBef>
                <a:spcPts val="400"/>
              </a:spcBef>
              <a:buAutoNum type="arabicPeriod"/>
            </a:pPr>
            <a:r>
              <a:rPr lang="en-GB" sz="1600" dirty="0"/>
              <a:t>A. Hadn’t your parents moved house last year? B. Yes. They live in the south now.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Correct the errors in these sentences and justify why. Some of the sentences are correct.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DCF594-A7EC-4550-84AA-A2E4C48FC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878" y="2551931"/>
            <a:ext cx="646674" cy="6042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7EE0C10-7292-47C4-9121-C9F6A5191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629" y="3123588"/>
            <a:ext cx="646674" cy="604269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C9C38641-B598-4270-A209-6FF37A4CC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60" y="3708500"/>
            <a:ext cx="646674" cy="60426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6B921AC4-D37D-4DF8-AC53-F6668783C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0576" y="4795880"/>
            <a:ext cx="646674" cy="60426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82F82A9-421B-4251-BC29-66FC4C4B28DB}"/>
              </a:ext>
            </a:extLst>
          </p:cNvPr>
          <p:cNvSpPr/>
          <p:nvPr/>
        </p:nvSpPr>
        <p:spPr>
          <a:xfrm>
            <a:off x="6293121" y="1324842"/>
            <a:ext cx="9142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used to</a:t>
            </a:r>
            <a:r>
              <a:rPr lang="en-GB" sz="1600" b="1" dirty="0">
                <a:solidFill>
                  <a:srgbClr val="00B0F0"/>
                </a:solidFill>
              </a:rPr>
              <a:t> 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EA82FDE8-E2BE-4EE0-8BA3-7717CC582C23}"/>
              </a:ext>
            </a:extLst>
          </p:cNvPr>
          <p:cNvCxnSpPr/>
          <p:nvPr/>
        </p:nvCxnSpPr>
        <p:spPr>
          <a:xfrm flipV="1">
            <a:off x="6553303" y="1703978"/>
            <a:ext cx="311731" cy="5609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410CA0E-16E4-45D0-994F-3207C2BDB599}"/>
              </a:ext>
            </a:extLst>
          </p:cNvPr>
          <p:cNvSpPr/>
          <p:nvPr/>
        </p:nvSpPr>
        <p:spPr>
          <a:xfrm>
            <a:off x="1226407" y="1926300"/>
            <a:ext cx="13198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had started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18E27952-CA8E-4367-A169-00F91958DB56}"/>
              </a:ext>
            </a:extLst>
          </p:cNvPr>
          <p:cNvCxnSpPr>
            <a:cxnSpLocks/>
          </p:cNvCxnSpPr>
          <p:nvPr/>
        </p:nvCxnSpPr>
        <p:spPr>
          <a:xfrm flipV="1">
            <a:off x="1486589" y="2361533"/>
            <a:ext cx="525091" cy="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369B239-E95D-40E5-A893-5CA8FCC27A1E}"/>
              </a:ext>
            </a:extLst>
          </p:cNvPr>
          <p:cNvSpPr/>
          <p:nvPr/>
        </p:nvSpPr>
        <p:spPr>
          <a:xfrm>
            <a:off x="1000718" y="4283199"/>
            <a:ext cx="18577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Were you driving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43AB12AD-F671-4C94-9FA9-F0D02ADC91EF}"/>
              </a:ext>
            </a:extLst>
          </p:cNvPr>
          <p:cNvCxnSpPr>
            <a:cxnSpLocks/>
          </p:cNvCxnSpPr>
          <p:nvPr/>
        </p:nvCxnSpPr>
        <p:spPr>
          <a:xfrm flipV="1">
            <a:off x="1260900" y="4718432"/>
            <a:ext cx="1018066" cy="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ángulo 37">
            <a:extLst>
              <a:ext uri="{FF2B5EF4-FFF2-40B4-BE49-F238E27FC236}">
                <a16:creationId xmlns:a16="http://schemas.microsoft.com/office/drawing/2014/main" id="{4FE36743-BB82-4056-875C-8FE3ADC00267}"/>
              </a:ext>
            </a:extLst>
          </p:cNvPr>
          <p:cNvSpPr/>
          <p:nvPr/>
        </p:nvSpPr>
        <p:spPr>
          <a:xfrm>
            <a:off x="3089610" y="4257565"/>
            <a:ext cx="971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called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D201419E-59F8-4978-88B5-ABE7D2881222}"/>
              </a:ext>
            </a:extLst>
          </p:cNvPr>
          <p:cNvCxnSpPr>
            <a:cxnSpLocks/>
          </p:cNvCxnSpPr>
          <p:nvPr/>
        </p:nvCxnSpPr>
        <p:spPr>
          <a:xfrm flipV="1">
            <a:off x="3279452" y="4671611"/>
            <a:ext cx="835599" cy="2118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E42627C-C651-448F-AA5B-3AFD9C5F5214}"/>
              </a:ext>
            </a:extLst>
          </p:cNvPr>
          <p:cNvSpPr/>
          <p:nvPr/>
        </p:nvSpPr>
        <p:spPr>
          <a:xfrm>
            <a:off x="5725552" y="4260596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DC09119A-E372-4A37-B96F-796E98CEBAFA}"/>
              </a:ext>
            </a:extLst>
          </p:cNvPr>
          <p:cNvCxnSpPr/>
          <p:nvPr/>
        </p:nvCxnSpPr>
        <p:spPr>
          <a:xfrm flipV="1">
            <a:off x="5985734" y="4639732"/>
            <a:ext cx="311731" cy="5609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ángulo 41">
            <a:extLst>
              <a:ext uri="{FF2B5EF4-FFF2-40B4-BE49-F238E27FC236}">
                <a16:creationId xmlns:a16="http://schemas.microsoft.com/office/drawing/2014/main" id="{D9FBF8C6-CD1B-4A7F-9259-F069F871A060}"/>
              </a:ext>
            </a:extLst>
          </p:cNvPr>
          <p:cNvSpPr/>
          <p:nvPr/>
        </p:nvSpPr>
        <p:spPr>
          <a:xfrm>
            <a:off x="1138467" y="5490435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Did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ED3874B1-11BD-4764-B6C2-6459DDDC6BDD}"/>
              </a:ext>
            </a:extLst>
          </p:cNvPr>
          <p:cNvCxnSpPr/>
          <p:nvPr/>
        </p:nvCxnSpPr>
        <p:spPr>
          <a:xfrm flipV="1">
            <a:off x="1286105" y="5869571"/>
            <a:ext cx="311731" cy="5609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2C9896A-CB6C-4430-9A1E-8CB2A8D956B9}"/>
              </a:ext>
            </a:extLst>
          </p:cNvPr>
          <p:cNvSpPr/>
          <p:nvPr/>
        </p:nvSpPr>
        <p:spPr>
          <a:xfrm>
            <a:off x="2942874" y="5452240"/>
            <a:ext cx="971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move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40102916-4575-40B3-AD76-94FE0197A2D6}"/>
              </a:ext>
            </a:extLst>
          </p:cNvPr>
          <p:cNvCxnSpPr>
            <a:cxnSpLocks/>
          </p:cNvCxnSpPr>
          <p:nvPr/>
        </p:nvCxnSpPr>
        <p:spPr>
          <a:xfrm flipV="1">
            <a:off x="3118648" y="5887473"/>
            <a:ext cx="468614" cy="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Multiplication Sign 54">
            <a:extLst>
              <a:ext uri="{FF2B5EF4-FFF2-40B4-BE49-F238E27FC236}">
                <a16:creationId xmlns:a16="http://schemas.microsoft.com/office/drawing/2014/main" id="{753DD9EB-D914-4F7F-A1B0-0C60FF5C45B6}"/>
              </a:ext>
            </a:extLst>
          </p:cNvPr>
          <p:cNvSpPr/>
          <p:nvPr/>
        </p:nvSpPr>
        <p:spPr>
          <a:xfrm>
            <a:off x="9333534" y="1405640"/>
            <a:ext cx="621437" cy="70886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Multiplication Sign 55">
            <a:extLst>
              <a:ext uri="{FF2B5EF4-FFF2-40B4-BE49-F238E27FC236}">
                <a16:creationId xmlns:a16="http://schemas.microsoft.com/office/drawing/2014/main" id="{9ED48395-4E71-4EC2-9647-E786D085E870}"/>
              </a:ext>
            </a:extLst>
          </p:cNvPr>
          <p:cNvSpPr/>
          <p:nvPr/>
        </p:nvSpPr>
        <p:spPr>
          <a:xfrm>
            <a:off x="8460333" y="1994632"/>
            <a:ext cx="621437" cy="70886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Multiplication Sign 59">
            <a:extLst>
              <a:ext uri="{FF2B5EF4-FFF2-40B4-BE49-F238E27FC236}">
                <a16:creationId xmlns:a16="http://schemas.microsoft.com/office/drawing/2014/main" id="{157253C1-0A1B-4652-846F-E0F3C747BB66}"/>
              </a:ext>
            </a:extLst>
          </p:cNvPr>
          <p:cNvSpPr/>
          <p:nvPr/>
        </p:nvSpPr>
        <p:spPr>
          <a:xfrm>
            <a:off x="6361811" y="4327011"/>
            <a:ext cx="621437" cy="70886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Multiplication Sign 60">
            <a:extLst>
              <a:ext uri="{FF2B5EF4-FFF2-40B4-BE49-F238E27FC236}">
                <a16:creationId xmlns:a16="http://schemas.microsoft.com/office/drawing/2014/main" id="{620B5A98-E7AA-4AEE-B477-82DF12712E23}"/>
              </a:ext>
            </a:extLst>
          </p:cNvPr>
          <p:cNvSpPr/>
          <p:nvPr/>
        </p:nvSpPr>
        <p:spPr>
          <a:xfrm>
            <a:off x="8460246" y="5543184"/>
            <a:ext cx="621437" cy="70886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Google Shape;65;p15">
            <a:extLst>
              <a:ext uri="{FF2B5EF4-FFF2-40B4-BE49-F238E27FC236}">
                <a16:creationId xmlns:a16="http://schemas.microsoft.com/office/drawing/2014/main" id="{8832C339-6FCE-4468-A3D4-AE1E3EAF03A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4" grpId="0"/>
      <p:bldP spid="36" grpId="0"/>
      <p:bldP spid="38" grpId="0"/>
      <p:bldP spid="40" grpId="0"/>
      <p:bldP spid="42" grpId="0"/>
      <p:bldP spid="44" grpId="0"/>
      <p:bldP spid="55" grpId="0" animBg="1"/>
      <p:bldP spid="56" grpId="0" animBg="1"/>
      <p:bldP spid="60" grpId="0" animBg="1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easier to understand when we 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the different </a:t>
            </a:r>
            <a:r>
              <a:rPr lang="fr-F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tenses if we compare them. 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fr-FR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the </a:t>
            </a:r>
            <a:r>
              <a:rPr lang="fr-FR" sz="20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perfect simple.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sed to 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i="1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simple and the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1600" dirty="0" err="1"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68F2182F-A5E4-49D1-B1F6-2F06CA202CE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893469"/>
            <a:ext cx="476379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</a:t>
            </a:r>
            <a:r>
              <a:rPr lang="fr-F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fr-F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1422897"/>
            <a:ext cx="1565242" cy="1565242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933595" y="1285423"/>
            <a:ext cx="1694699" cy="733799"/>
          </a:xfrm>
          <a:prstGeom prst="wedgeRoundRectCallout">
            <a:avLst>
              <a:gd name="adj1" fmla="val -57371"/>
              <a:gd name="adj2" fmla="val -274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What did you do last night?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D7B76289-6A5C-4E9A-9310-4C03B7ADB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056" y="1163489"/>
            <a:ext cx="1239894" cy="1239894"/>
          </a:xfrm>
          <a:prstGeom prst="rect">
            <a:avLst/>
          </a:prstGeom>
        </p:spPr>
      </p:pic>
      <p:sp>
        <p:nvSpPr>
          <p:cNvPr id="19" name="Rounded Rectangular Callout 33">
            <a:extLst>
              <a:ext uri="{FF2B5EF4-FFF2-40B4-BE49-F238E27FC236}">
                <a16:creationId xmlns:a16="http://schemas.microsoft.com/office/drawing/2014/main" id="{49AEF200-CE89-4637-8127-1C459351D404}"/>
              </a:ext>
            </a:extLst>
          </p:cNvPr>
          <p:cNvSpPr/>
          <p:nvPr/>
        </p:nvSpPr>
        <p:spPr>
          <a:xfrm>
            <a:off x="5550277" y="893470"/>
            <a:ext cx="4196663" cy="1184856"/>
          </a:xfrm>
          <a:prstGeom prst="wedgeRoundRectCallout">
            <a:avLst>
              <a:gd name="adj1" fmla="val 65950"/>
              <a:gd name="adj2" fmla="val 14114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left the swimming pool at 5pm. I went to watch a weird film at the cinema at 5.30pm, and then I walked home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 was back in the house by 7.30pm. You?</a:t>
            </a:r>
          </a:p>
        </p:txBody>
      </p:sp>
      <p:sp>
        <p:nvSpPr>
          <p:cNvPr id="20" name="Rounded Rectangular Callout 4">
            <a:extLst>
              <a:ext uri="{FF2B5EF4-FFF2-40B4-BE49-F238E27FC236}">
                <a16:creationId xmlns:a16="http://schemas.microsoft.com/office/drawing/2014/main" id="{D5FFF75F-A209-4E99-B491-495C4E03782A}"/>
              </a:ext>
            </a:extLst>
          </p:cNvPr>
          <p:cNvSpPr/>
          <p:nvPr/>
        </p:nvSpPr>
        <p:spPr>
          <a:xfrm>
            <a:off x="1933595" y="2090043"/>
            <a:ext cx="3885543" cy="1607249"/>
          </a:xfrm>
          <a:prstGeom prst="wedgeRoundRectCallout">
            <a:avLst>
              <a:gd name="adj1" fmla="val -57371"/>
              <a:gd name="adj2" fmla="val -4875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was still studying in the library at 7.30pm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! At around 8pm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I was putting my books away when I remembered about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science test this morning. Why was the film weird?</a:t>
            </a:r>
          </a:p>
        </p:txBody>
      </p:sp>
      <p:sp>
        <p:nvSpPr>
          <p:cNvPr id="22" name="Rounded Rectangular Callout 33">
            <a:extLst>
              <a:ext uri="{FF2B5EF4-FFF2-40B4-BE49-F238E27FC236}">
                <a16:creationId xmlns:a16="http://schemas.microsoft.com/office/drawing/2014/main" id="{724258D0-F3AE-40F1-A79E-728F9B4278CC}"/>
              </a:ext>
            </a:extLst>
          </p:cNvPr>
          <p:cNvSpPr/>
          <p:nvPr/>
        </p:nvSpPr>
        <p:spPr>
          <a:xfrm>
            <a:off x="6336709" y="2205518"/>
            <a:ext cx="3854855" cy="1210047"/>
          </a:xfrm>
          <a:prstGeom prst="wedgeRoundRectCallout">
            <a:avLst>
              <a:gd name="adj1" fmla="val 57299"/>
              <a:gd name="adj2" fmla="val -35877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was a horror movie.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Monsters were running around the city for the whole film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and nothing really happened. It wasn’t very good! </a:t>
            </a:r>
          </a:p>
        </p:txBody>
      </p:sp>
      <p:pic>
        <p:nvPicPr>
          <p:cNvPr id="24" name="Picture 20">
            <a:extLst>
              <a:ext uri="{FF2B5EF4-FFF2-40B4-BE49-F238E27FC236}">
                <a16:creationId xmlns:a16="http://schemas.microsoft.com/office/drawing/2014/main" id="{D400D552-B844-4248-AC15-A51B817D64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3527436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2">
            <a:extLst>
              <a:ext uri="{FF2B5EF4-FFF2-40B4-BE49-F238E27FC236}">
                <a16:creationId xmlns:a16="http://schemas.microsoft.com/office/drawing/2014/main" id="{6D948127-98B6-4686-8C7F-2BEF8EBD1953}"/>
              </a:ext>
            </a:extLst>
          </p:cNvPr>
          <p:cNvSpPr/>
          <p:nvPr/>
        </p:nvSpPr>
        <p:spPr>
          <a:xfrm>
            <a:off x="1657646" y="3883219"/>
            <a:ext cx="1999902" cy="2505842"/>
          </a:xfrm>
          <a:prstGeom prst="wedgeRoundRectCallout">
            <a:avLst>
              <a:gd name="adj1" fmla="val -57452"/>
              <a:gd name="adj2" fmla="val -2754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different uses of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simple and </a:t>
            </a:r>
            <a:r>
              <a:rPr lang="pt-B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table. Match the examples in bold from the conversation to the uses.</a:t>
            </a:r>
          </a:p>
        </p:txBody>
      </p:sp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1D192411-1E09-499D-8279-3AA360349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394024"/>
              </p:ext>
            </p:extLst>
          </p:nvPr>
        </p:nvGraphicFramePr>
        <p:xfrm>
          <a:off x="3799964" y="3752689"/>
          <a:ext cx="8116700" cy="2692499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16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3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75">
                  <a:extLst>
                    <a:ext uri="{9D8B030D-6E8A-4147-A177-3AD203B41FA5}">
                      <a16:colId xmlns:a16="http://schemas.microsoft.com/office/drawing/2014/main" val="1849355281"/>
                    </a:ext>
                  </a:extLst>
                </a:gridCol>
                <a:gridCol w="2029175">
                  <a:extLst>
                    <a:ext uri="{9D8B030D-6E8A-4147-A177-3AD203B41FA5}">
                      <a16:colId xmlns:a16="http://schemas.microsoft.com/office/drawing/2014/main" val="2964160700"/>
                    </a:ext>
                  </a:extLst>
                </a:gridCol>
              </a:tblGrid>
              <a:tr h="376052"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US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pt-B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continuous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817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finished actions/events in the </a:t>
                      </a:r>
                      <a:r>
                        <a:rPr lang="fr-FR" sz="1600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; or a sequence of events.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 action in progress at a specific time in the </a:t>
                      </a:r>
                      <a:r>
                        <a:rPr lang="fr-FR" sz="1600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 action interrupted by another action in the </a:t>
                      </a:r>
                      <a:r>
                        <a:rPr lang="fr-FR" sz="1600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give background or set the scene for an action/event in a story.</a:t>
                      </a:r>
                    </a:p>
                  </a:txBody>
                  <a:tcPr>
                    <a:solidFill>
                      <a:srgbClr val="0070C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070807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173C8E3-9D4F-4F2C-94FB-4EF84DC5D6E9}"/>
              </a:ext>
            </a:extLst>
          </p:cNvPr>
          <p:cNvSpPr/>
          <p:nvPr/>
        </p:nvSpPr>
        <p:spPr>
          <a:xfrm>
            <a:off x="3851136" y="5432106"/>
            <a:ext cx="213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 left the swimming pool, I went to watch a film, then I walked home.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65D0A7BE-5602-45ED-B9FB-651C81C092D5}"/>
              </a:ext>
            </a:extLst>
          </p:cNvPr>
          <p:cNvSpPr/>
          <p:nvPr/>
        </p:nvSpPr>
        <p:spPr>
          <a:xfrm>
            <a:off x="6034876" y="5460750"/>
            <a:ext cx="17002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Open Sans" charset="0"/>
                <a:ea typeface="Open Sans" charset="0"/>
                <a:cs typeface="Open Sans" charset="0"/>
              </a:rPr>
              <a:t>I was (still) 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studying </a:t>
            </a:r>
            <a:r>
              <a:rPr lang="en-GB" sz="1600" dirty="0">
                <a:latin typeface="Open Sans" charset="0"/>
                <a:ea typeface="Open Sans" charset="0"/>
                <a:cs typeface="Open Sans" charset="0"/>
              </a:rPr>
              <a:t>at 7.30pm!</a:t>
            </a:r>
            <a:endParaRPr lang="en-US" sz="160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CF89343-882C-41CB-9EDE-51E98ACAC174}"/>
              </a:ext>
            </a:extLst>
          </p:cNvPr>
          <p:cNvSpPr/>
          <p:nvPr/>
        </p:nvSpPr>
        <p:spPr>
          <a:xfrm>
            <a:off x="7918764" y="5432106"/>
            <a:ext cx="1874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 was putting my books away (when I remembered...)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49A7D3D-FAA9-493F-89A2-F31782A5B18B}"/>
              </a:ext>
            </a:extLst>
          </p:cNvPr>
          <p:cNvSpPr/>
          <p:nvPr/>
        </p:nvSpPr>
        <p:spPr>
          <a:xfrm>
            <a:off x="9917714" y="5432106"/>
            <a:ext cx="18747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Monsters were running around the city for the whole film.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E965B912-0593-49A8-8C45-FEC122D6BC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 animBg="1"/>
      <p:bldP spid="22" grpId="0" animBg="1"/>
      <p:bldP spid="25" grpId="0" animBg="1"/>
      <p:bldP spid="3" grpId="0"/>
      <p:bldP spid="29" grpId="0"/>
      <p:bldP spid="31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549075" y="893469"/>
            <a:ext cx="476379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fr-FR" sz="2000" b="1" u="sng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sng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</a:t>
            </a:r>
          </a:p>
        </p:txBody>
      </p:sp>
      <p:pic>
        <p:nvPicPr>
          <p:cNvPr id="24" name="Picture 20">
            <a:extLst>
              <a:ext uri="{FF2B5EF4-FFF2-40B4-BE49-F238E27FC236}">
                <a16:creationId xmlns:a16="http://schemas.microsoft.com/office/drawing/2014/main" id="{D400D552-B844-4248-AC15-A51B817D6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044" y="468457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2">
            <a:extLst>
              <a:ext uri="{FF2B5EF4-FFF2-40B4-BE49-F238E27FC236}">
                <a16:creationId xmlns:a16="http://schemas.microsoft.com/office/drawing/2014/main" id="{6D948127-98B6-4686-8C7F-2BEF8EBD1953}"/>
              </a:ext>
            </a:extLst>
          </p:cNvPr>
          <p:cNvSpPr/>
          <p:nvPr/>
        </p:nvSpPr>
        <p:spPr>
          <a:xfrm>
            <a:off x="8074930" y="1580404"/>
            <a:ext cx="1999902" cy="942862"/>
          </a:xfrm>
          <a:prstGeom prst="wedgeRoundRectCallout">
            <a:avLst>
              <a:gd name="adj1" fmla="val 60019"/>
              <a:gd name="adj2" fmla="val -4992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These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events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all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happened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order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1" name="Shape 82">
            <a:extLst>
              <a:ext uri="{FF2B5EF4-FFF2-40B4-BE49-F238E27FC236}">
                <a16:creationId xmlns:a16="http://schemas.microsoft.com/office/drawing/2014/main" id="{5F0BD578-73CB-487D-B396-62485B24D7D0}"/>
              </a:ext>
            </a:extLst>
          </p:cNvPr>
          <p:cNvSpPr txBox="1">
            <a:spLocks/>
          </p:cNvSpPr>
          <p:nvPr/>
        </p:nvSpPr>
        <p:spPr>
          <a:xfrm>
            <a:off x="549074" y="1268504"/>
            <a:ext cx="7693656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For finished actions/events in the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; or a sequence of events.</a:t>
            </a:r>
          </a:p>
        </p:txBody>
      </p:sp>
      <p:sp>
        <p:nvSpPr>
          <p:cNvPr id="23" name="Rounded Rectangular Callout 33">
            <a:extLst>
              <a:ext uri="{FF2B5EF4-FFF2-40B4-BE49-F238E27FC236}">
                <a16:creationId xmlns:a16="http://schemas.microsoft.com/office/drawing/2014/main" id="{A27324CE-A12E-4CC9-9A04-D986F635DEAA}"/>
              </a:ext>
            </a:extLst>
          </p:cNvPr>
          <p:cNvSpPr/>
          <p:nvPr/>
        </p:nvSpPr>
        <p:spPr>
          <a:xfrm>
            <a:off x="625370" y="1841749"/>
            <a:ext cx="6698940" cy="657406"/>
          </a:xfrm>
          <a:prstGeom prst="wedgeRoundRectCallout">
            <a:avLst>
              <a:gd name="adj1" fmla="val 52482"/>
              <a:gd name="adj2" fmla="val -2668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left the swimming pool at 5pm. I went to watch a weird film at the cinema at 5.30pm, and then I walked home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</a:p>
        </p:txBody>
      </p:sp>
      <p:sp>
        <p:nvSpPr>
          <p:cNvPr id="26" name="Shape 82">
            <a:extLst>
              <a:ext uri="{FF2B5EF4-FFF2-40B4-BE49-F238E27FC236}">
                <a16:creationId xmlns:a16="http://schemas.microsoft.com/office/drawing/2014/main" id="{030594AB-0EC3-4A0C-AEF8-D09B9789A048}"/>
              </a:ext>
            </a:extLst>
          </p:cNvPr>
          <p:cNvSpPr txBox="1">
            <a:spLocks/>
          </p:cNvSpPr>
          <p:nvPr/>
        </p:nvSpPr>
        <p:spPr>
          <a:xfrm>
            <a:off x="549074" y="2443641"/>
            <a:ext cx="4763793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fr-FR" sz="2000" b="1" u="sng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u="sng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b="1" u="sng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2000" b="1" u="sng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Shape 82">
            <a:extLst>
              <a:ext uri="{FF2B5EF4-FFF2-40B4-BE49-F238E27FC236}">
                <a16:creationId xmlns:a16="http://schemas.microsoft.com/office/drawing/2014/main" id="{A75D72C9-98AF-4DB0-9336-99FC21509514}"/>
              </a:ext>
            </a:extLst>
          </p:cNvPr>
          <p:cNvSpPr txBox="1">
            <a:spLocks/>
          </p:cNvSpPr>
          <p:nvPr/>
        </p:nvSpPr>
        <p:spPr>
          <a:xfrm>
            <a:off x="549073" y="2818676"/>
            <a:ext cx="7693656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An action in progress at a specific time in the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30" name="Rounded Rectangular Callout 4">
            <a:extLst>
              <a:ext uri="{FF2B5EF4-FFF2-40B4-BE49-F238E27FC236}">
                <a16:creationId xmlns:a16="http://schemas.microsoft.com/office/drawing/2014/main" id="{5FD008FF-F0AD-4EC9-8EDF-D70B2A8DB218}"/>
              </a:ext>
            </a:extLst>
          </p:cNvPr>
          <p:cNvSpPr/>
          <p:nvPr/>
        </p:nvSpPr>
        <p:spPr>
          <a:xfrm>
            <a:off x="625370" y="3279543"/>
            <a:ext cx="6698940" cy="490510"/>
          </a:xfrm>
          <a:prstGeom prst="wedgeRoundRectCallout">
            <a:avLst>
              <a:gd name="adj1" fmla="val -53704"/>
              <a:gd name="adj2" fmla="val -3762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was (still) studying in the library at 7.30pm!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Shape 82">
            <a:extLst>
              <a:ext uri="{FF2B5EF4-FFF2-40B4-BE49-F238E27FC236}">
                <a16:creationId xmlns:a16="http://schemas.microsoft.com/office/drawing/2014/main" id="{E31181C4-09FD-4EAF-8C52-185019D2D711}"/>
              </a:ext>
            </a:extLst>
          </p:cNvPr>
          <p:cNvSpPr txBox="1">
            <a:spLocks/>
          </p:cNvSpPr>
          <p:nvPr/>
        </p:nvSpPr>
        <p:spPr>
          <a:xfrm>
            <a:off x="549073" y="3965964"/>
            <a:ext cx="7693656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An action interrupted by another action in the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33" name="Rounded Rectangular Callout 4">
            <a:extLst>
              <a:ext uri="{FF2B5EF4-FFF2-40B4-BE49-F238E27FC236}">
                <a16:creationId xmlns:a16="http://schemas.microsoft.com/office/drawing/2014/main" id="{21B2A4C0-2CFC-4911-BB79-A83CE04ABCB5}"/>
              </a:ext>
            </a:extLst>
          </p:cNvPr>
          <p:cNvSpPr/>
          <p:nvPr/>
        </p:nvSpPr>
        <p:spPr>
          <a:xfrm>
            <a:off x="601009" y="4412341"/>
            <a:ext cx="6698940" cy="490510"/>
          </a:xfrm>
          <a:prstGeom prst="wedgeRoundRectCallout">
            <a:avLst>
              <a:gd name="adj1" fmla="val -53704"/>
              <a:gd name="adj2" fmla="val -37628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was putting my books away when I remembered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about the science test this morning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Shape 82">
            <a:extLst>
              <a:ext uri="{FF2B5EF4-FFF2-40B4-BE49-F238E27FC236}">
                <a16:creationId xmlns:a16="http://schemas.microsoft.com/office/drawing/2014/main" id="{4BDE6CCE-1EF4-4F1C-BD95-1B2E758DA01E}"/>
              </a:ext>
            </a:extLst>
          </p:cNvPr>
          <p:cNvSpPr txBox="1">
            <a:spLocks/>
          </p:cNvSpPr>
          <p:nvPr/>
        </p:nvSpPr>
        <p:spPr>
          <a:xfrm>
            <a:off x="549073" y="5113252"/>
            <a:ext cx="8116700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3. To give background or set the scene for an action/event in a story.</a:t>
            </a:r>
          </a:p>
        </p:txBody>
      </p:sp>
      <p:sp>
        <p:nvSpPr>
          <p:cNvPr id="35" name="Rounded Rectangular Callout 33">
            <a:extLst>
              <a:ext uri="{FF2B5EF4-FFF2-40B4-BE49-F238E27FC236}">
                <a16:creationId xmlns:a16="http://schemas.microsoft.com/office/drawing/2014/main" id="{E862BFE2-850F-40C6-B5FA-394DEB98F819}"/>
              </a:ext>
            </a:extLst>
          </p:cNvPr>
          <p:cNvSpPr/>
          <p:nvPr/>
        </p:nvSpPr>
        <p:spPr>
          <a:xfrm>
            <a:off x="601009" y="5731638"/>
            <a:ext cx="6698940" cy="651627"/>
          </a:xfrm>
          <a:prstGeom prst="wedgeRoundRectCallout">
            <a:avLst>
              <a:gd name="adj1" fmla="val 52482"/>
              <a:gd name="adj2" fmla="val -26686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Monsters were running around the city for the whole film.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7" name="Arc 77">
            <a:extLst>
              <a:ext uri="{FF2B5EF4-FFF2-40B4-BE49-F238E27FC236}">
                <a16:creationId xmlns:a16="http://schemas.microsoft.com/office/drawing/2014/main" id="{0AD84298-CFA8-4E19-8E23-50F04F1CB18D}"/>
              </a:ext>
            </a:extLst>
          </p:cNvPr>
          <p:cNvSpPr/>
          <p:nvPr/>
        </p:nvSpPr>
        <p:spPr>
          <a:xfrm rot="5157138" flipV="1">
            <a:off x="6441868" y="1516840"/>
            <a:ext cx="2089380" cy="2242311"/>
          </a:xfrm>
          <a:prstGeom prst="arc">
            <a:avLst>
              <a:gd name="adj1" fmla="val 7904317"/>
              <a:gd name="adj2" fmla="val 126585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22">
            <a:extLst>
              <a:ext uri="{FF2B5EF4-FFF2-40B4-BE49-F238E27FC236}">
                <a16:creationId xmlns:a16="http://schemas.microsoft.com/office/drawing/2014/main" id="{EEE7E535-6451-4A05-9D53-40A9FC883688}"/>
              </a:ext>
            </a:extLst>
          </p:cNvPr>
          <p:cNvSpPr/>
          <p:nvPr/>
        </p:nvSpPr>
        <p:spPr>
          <a:xfrm>
            <a:off x="7486558" y="2639723"/>
            <a:ext cx="4080072" cy="1695012"/>
          </a:xfrm>
          <a:prstGeom prst="wedgeRoundRectCallout">
            <a:avLst>
              <a:gd name="adj1" fmla="val 34126"/>
              <a:gd name="adj2" fmla="val -9339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7.30pm is a specific time in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Look at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timeline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: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7.30pm</a:t>
            </a: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cxnSp>
        <p:nvCxnSpPr>
          <p:cNvPr id="52" name="Straight Arrow Connector 49">
            <a:extLst>
              <a:ext uri="{FF2B5EF4-FFF2-40B4-BE49-F238E27FC236}">
                <a16:creationId xmlns:a16="http://schemas.microsoft.com/office/drawing/2014/main" id="{8864F947-6DC2-4D38-BD76-CB1554966A1E}"/>
              </a:ext>
            </a:extLst>
          </p:cNvPr>
          <p:cNvCxnSpPr>
            <a:cxnSpLocks/>
          </p:cNvCxnSpPr>
          <p:nvPr/>
        </p:nvCxnSpPr>
        <p:spPr>
          <a:xfrm>
            <a:off x="7650454" y="3770053"/>
            <a:ext cx="3702174" cy="0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2">
            <a:extLst>
              <a:ext uri="{FF2B5EF4-FFF2-40B4-BE49-F238E27FC236}">
                <a16:creationId xmlns:a16="http://schemas.microsoft.com/office/drawing/2014/main" id="{E59F40D4-472E-4679-B9EB-EE3A0A5CB0FB}"/>
              </a:ext>
            </a:extLst>
          </p:cNvPr>
          <p:cNvSpPr/>
          <p:nvPr/>
        </p:nvSpPr>
        <p:spPr>
          <a:xfrm>
            <a:off x="8790807" y="3898506"/>
            <a:ext cx="14715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was studying.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EB77C80-9A7A-4514-8793-ED04772F20ED}"/>
              </a:ext>
            </a:extLst>
          </p:cNvPr>
          <p:cNvCxnSpPr/>
          <p:nvPr/>
        </p:nvCxnSpPr>
        <p:spPr>
          <a:xfrm>
            <a:off x="9501541" y="3487229"/>
            <a:ext cx="0" cy="27199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27">
            <a:extLst>
              <a:ext uri="{FF2B5EF4-FFF2-40B4-BE49-F238E27FC236}">
                <a16:creationId xmlns:a16="http://schemas.microsoft.com/office/drawing/2014/main" id="{91D787E0-F03D-4AF2-B978-39CED6FB3C85}"/>
              </a:ext>
            </a:extLst>
          </p:cNvPr>
          <p:cNvCxnSpPr>
            <a:cxnSpLocks/>
          </p:cNvCxnSpPr>
          <p:nvPr/>
        </p:nvCxnSpPr>
        <p:spPr>
          <a:xfrm>
            <a:off x="8820521" y="3898506"/>
            <a:ext cx="1409059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Entrada de lápiz 14">
                <a:extLst>
                  <a:ext uri="{FF2B5EF4-FFF2-40B4-BE49-F238E27FC236}">
                    <a16:creationId xmlns:a16="http://schemas.microsoft.com/office/drawing/2014/main" id="{538FE45C-8C6E-4362-96C4-40BE362A7E10}"/>
                  </a:ext>
                </a:extLst>
              </p14:cNvPr>
              <p14:cNvContentPartPr/>
              <p14:nvPr/>
            </p14:nvContentPartPr>
            <p14:xfrm>
              <a:off x="10030237" y="5077828"/>
              <a:ext cx="360" cy="360"/>
            </p14:xfrm>
          </p:contentPart>
        </mc:Choice>
        <mc:Fallback xmlns="">
          <p:pic>
            <p:nvPicPr>
              <p:cNvPr id="15" name="Entrada de lápiz 14">
                <a:extLst>
                  <a:ext uri="{FF2B5EF4-FFF2-40B4-BE49-F238E27FC236}">
                    <a16:creationId xmlns:a16="http://schemas.microsoft.com/office/drawing/2014/main" id="{538FE45C-8C6E-4362-96C4-40BE362A7E1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21237" y="5068828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55" name="Arc 77">
            <a:extLst>
              <a:ext uri="{FF2B5EF4-FFF2-40B4-BE49-F238E27FC236}">
                <a16:creationId xmlns:a16="http://schemas.microsoft.com/office/drawing/2014/main" id="{7E3B9B1C-8E70-420D-8947-B5698DA2CB95}"/>
              </a:ext>
            </a:extLst>
          </p:cNvPr>
          <p:cNvSpPr/>
          <p:nvPr/>
        </p:nvSpPr>
        <p:spPr>
          <a:xfrm rot="5157138" flipV="1">
            <a:off x="5757045" y="2335383"/>
            <a:ext cx="2089380" cy="3725386"/>
          </a:xfrm>
          <a:prstGeom prst="arc">
            <a:avLst>
              <a:gd name="adj1" fmla="val 7959742"/>
              <a:gd name="adj2" fmla="val 1420711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6" name="Rounded Rectangular Callout 22">
            <a:extLst>
              <a:ext uri="{FF2B5EF4-FFF2-40B4-BE49-F238E27FC236}">
                <a16:creationId xmlns:a16="http://schemas.microsoft.com/office/drawing/2014/main" id="{360022E8-9241-4EED-9BA7-5CFF1A65DA65}"/>
              </a:ext>
            </a:extLst>
          </p:cNvPr>
          <p:cNvSpPr/>
          <p:nvPr/>
        </p:nvSpPr>
        <p:spPr>
          <a:xfrm>
            <a:off x="8678659" y="4535864"/>
            <a:ext cx="1999902" cy="942862"/>
          </a:xfrm>
          <a:prstGeom prst="wedgeRoundRectCallout">
            <a:avLst>
              <a:gd name="adj1" fmla="val 60019"/>
              <a:gd name="adj2" fmla="val -4992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interrupting action is usually in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simple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58" name="Arc 77">
            <a:extLst>
              <a:ext uri="{FF2B5EF4-FFF2-40B4-BE49-F238E27FC236}">
                <a16:creationId xmlns:a16="http://schemas.microsoft.com/office/drawing/2014/main" id="{15B8AB1D-E19C-4825-A0B2-AEE9F544DFCA}"/>
              </a:ext>
            </a:extLst>
          </p:cNvPr>
          <p:cNvSpPr/>
          <p:nvPr/>
        </p:nvSpPr>
        <p:spPr>
          <a:xfrm rot="5157138" flipV="1">
            <a:off x="6156085" y="3748016"/>
            <a:ext cx="2089380" cy="3323425"/>
          </a:xfrm>
          <a:prstGeom prst="arc">
            <a:avLst>
              <a:gd name="adj1" fmla="val 6045783"/>
              <a:gd name="adj2" fmla="val 126711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9" name="Pentagon 2">
            <a:extLst>
              <a:ext uri="{FF2B5EF4-FFF2-40B4-BE49-F238E27FC236}">
                <a16:creationId xmlns:a16="http://schemas.microsoft.com/office/drawing/2014/main" id="{22519423-9262-4838-B456-EBB7E6B46855}"/>
              </a:ext>
            </a:extLst>
          </p:cNvPr>
          <p:cNvSpPr/>
          <p:nvPr/>
        </p:nvSpPr>
        <p:spPr>
          <a:xfrm>
            <a:off x="9005738" y="5561430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perfect?</a:t>
            </a: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5CE97550-4CE8-4ED2-B72E-1EA4A634F1F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5581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25" grpId="0" animBg="1"/>
      <p:bldP spid="21" grpId="0"/>
      <p:bldP spid="23" grpId="0" animBg="1"/>
      <p:bldP spid="26" grpId="0"/>
      <p:bldP spid="28" grpId="0"/>
      <p:bldP spid="30" grpId="0" animBg="1"/>
      <p:bldP spid="32" grpId="0"/>
      <p:bldP spid="33" grpId="0" animBg="1"/>
      <p:bldP spid="34" grpId="0"/>
      <p:bldP spid="35" grpId="0" animBg="1"/>
      <p:bldP spid="37" grpId="0" animBg="1"/>
      <p:bldP spid="38" grpId="0" animBg="1"/>
      <p:bldP spid="53" grpId="0"/>
      <p:bldP spid="55" grpId="0" animBg="1"/>
      <p:bldP spid="56" grpId="0" animBg="1"/>
      <p:bldP spid="58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893469"/>
            <a:ext cx="5930895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fr-FR" sz="2000" b="1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fr-FR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perfect simple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" name="Picture 20">
            <a:extLst>
              <a:ext uri="{FF2B5EF4-FFF2-40B4-BE49-F238E27FC236}">
                <a16:creationId xmlns:a16="http://schemas.microsoft.com/office/drawing/2014/main" id="{D400D552-B844-4248-AC15-A51B817D6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4724637"/>
            <a:ext cx="1239894" cy="1239894"/>
          </a:xfrm>
          <a:prstGeom prst="rect">
            <a:avLst/>
          </a:prstGeom>
        </p:spPr>
      </p:pic>
      <p:sp>
        <p:nvSpPr>
          <p:cNvPr id="25" name="Rounded Rectangular Callout 22">
            <a:extLst>
              <a:ext uri="{FF2B5EF4-FFF2-40B4-BE49-F238E27FC236}">
                <a16:creationId xmlns:a16="http://schemas.microsoft.com/office/drawing/2014/main" id="{6D948127-98B6-4686-8C7F-2BEF8EBD1953}"/>
              </a:ext>
            </a:extLst>
          </p:cNvPr>
          <p:cNvSpPr/>
          <p:nvPr/>
        </p:nvSpPr>
        <p:spPr>
          <a:xfrm>
            <a:off x="283255" y="2935201"/>
            <a:ext cx="2418549" cy="1436686"/>
          </a:xfrm>
          <a:prstGeom prst="wedgeRoundRectCallout">
            <a:avLst>
              <a:gd name="adj1" fmla="val -25589"/>
              <a:gd name="adj2" fmla="val 7045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next part of the conversation. Now put these events on the timeline.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00B42692-8EBB-4795-89B6-2B42555AF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1422897"/>
            <a:ext cx="1565242" cy="1565242"/>
          </a:xfrm>
          <a:prstGeom prst="rect">
            <a:avLst/>
          </a:prstGeom>
        </p:spPr>
      </p:pic>
      <p:sp>
        <p:nvSpPr>
          <p:cNvPr id="23" name="Rounded Rectangular Callout 4">
            <a:extLst>
              <a:ext uri="{FF2B5EF4-FFF2-40B4-BE49-F238E27FC236}">
                <a16:creationId xmlns:a16="http://schemas.microsoft.com/office/drawing/2014/main" id="{3E1A092B-7921-4C7A-B68B-2EAA721D6E92}"/>
              </a:ext>
            </a:extLst>
          </p:cNvPr>
          <p:cNvSpPr/>
          <p:nvPr/>
        </p:nvSpPr>
        <p:spPr>
          <a:xfrm>
            <a:off x="2210457" y="1380890"/>
            <a:ext cx="8212302" cy="1238223"/>
          </a:xfrm>
          <a:prstGeom prst="wedgeRoundRectCallout">
            <a:avLst>
              <a:gd name="adj1" fmla="val -56056"/>
              <a:gd name="adj2" fmla="val -1278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didn’t get home until 10.00pm! When I arrived, my brother had already gone to bed. I had only eaten an apple before coming home and I had never felt so hungry, so I made a sandwich and went to sleep.</a:t>
            </a:r>
          </a:p>
        </p:txBody>
      </p:sp>
      <p:cxnSp>
        <p:nvCxnSpPr>
          <p:cNvPr id="26" name="Straight Arrow Connector 15">
            <a:extLst>
              <a:ext uri="{FF2B5EF4-FFF2-40B4-BE49-F238E27FC236}">
                <a16:creationId xmlns:a16="http://schemas.microsoft.com/office/drawing/2014/main" id="{29515731-8A01-449D-B982-251AA3301388}"/>
              </a:ext>
            </a:extLst>
          </p:cNvPr>
          <p:cNvCxnSpPr>
            <a:cxnSpLocks/>
          </p:cNvCxnSpPr>
          <p:nvPr/>
        </p:nvCxnSpPr>
        <p:spPr>
          <a:xfrm flipV="1">
            <a:off x="3810159" y="3557271"/>
            <a:ext cx="7781619" cy="42013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9">
            <a:extLst>
              <a:ext uri="{FF2B5EF4-FFF2-40B4-BE49-F238E27FC236}">
                <a16:creationId xmlns:a16="http://schemas.microsoft.com/office/drawing/2014/main" id="{670E97C2-9603-4983-B988-281BC499F9C0}"/>
              </a:ext>
            </a:extLst>
          </p:cNvPr>
          <p:cNvCxnSpPr>
            <a:cxnSpLocks/>
          </p:cNvCxnSpPr>
          <p:nvPr/>
        </p:nvCxnSpPr>
        <p:spPr>
          <a:xfrm flipV="1">
            <a:off x="6483916" y="3557271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4761047-7065-49B2-B50C-742DDD0005DD}"/>
              </a:ext>
            </a:extLst>
          </p:cNvPr>
          <p:cNvCxnSpPr>
            <a:cxnSpLocks/>
          </p:cNvCxnSpPr>
          <p:nvPr/>
        </p:nvCxnSpPr>
        <p:spPr>
          <a:xfrm flipV="1">
            <a:off x="8029013" y="3572001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9">
            <a:extLst>
              <a:ext uri="{FF2B5EF4-FFF2-40B4-BE49-F238E27FC236}">
                <a16:creationId xmlns:a16="http://schemas.microsoft.com/office/drawing/2014/main" id="{10CA8322-E70B-4A2B-9218-6FDAF6254D99}"/>
              </a:ext>
            </a:extLst>
          </p:cNvPr>
          <p:cNvCxnSpPr>
            <a:cxnSpLocks/>
          </p:cNvCxnSpPr>
          <p:nvPr/>
        </p:nvCxnSpPr>
        <p:spPr>
          <a:xfrm flipV="1">
            <a:off x="10026626" y="3569310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A2000D4B-76CA-408F-9505-DB6229D24153}"/>
              </a:ext>
            </a:extLst>
          </p:cNvPr>
          <p:cNvCxnSpPr>
            <a:cxnSpLocks/>
          </p:cNvCxnSpPr>
          <p:nvPr/>
        </p:nvCxnSpPr>
        <p:spPr>
          <a:xfrm flipV="1">
            <a:off x="4313187" y="3571339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9">
            <a:extLst>
              <a:ext uri="{FF2B5EF4-FFF2-40B4-BE49-F238E27FC236}">
                <a16:creationId xmlns:a16="http://schemas.microsoft.com/office/drawing/2014/main" id="{F958F30B-701E-4437-BE69-6056219CE23F}"/>
              </a:ext>
            </a:extLst>
          </p:cNvPr>
          <p:cNvCxnSpPr>
            <a:cxnSpLocks/>
          </p:cNvCxnSpPr>
          <p:nvPr/>
        </p:nvCxnSpPr>
        <p:spPr>
          <a:xfrm flipV="1">
            <a:off x="11352628" y="3555242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86F447E-9E47-42EA-9D38-39E1BAE77055}"/>
              </a:ext>
            </a:extLst>
          </p:cNvPr>
          <p:cNvSpPr/>
          <p:nvPr/>
        </p:nvSpPr>
        <p:spPr>
          <a:xfrm>
            <a:off x="4312717" y="4802316"/>
            <a:ext cx="1644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arrived home.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790B89C-732D-4879-94B2-3C3DD5A0A994}"/>
              </a:ext>
            </a:extLst>
          </p:cNvPr>
          <p:cNvSpPr/>
          <p:nvPr/>
        </p:nvSpPr>
        <p:spPr>
          <a:xfrm>
            <a:off x="6586483" y="4767281"/>
            <a:ext cx="22246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My brother had gone to bed.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8BBD753F-14DD-42BD-9414-00E8A77DA466}"/>
              </a:ext>
            </a:extLst>
          </p:cNvPr>
          <p:cNvSpPr/>
          <p:nvPr/>
        </p:nvSpPr>
        <p:spPr>
          <a:xfrm>
            <a:off x="9059932" y="4805467"/>
            <a:ext cx="136282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 had eaten an apple.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EA3067E2-A751-4DB5-8E1F-289B92D69A44}"/>
              </a:ext>
            </a:extLst>
          </p:cNvPr>
          <p:cNvSpPr/>
          <p:nvPr/>
        </p:nvSpPr>
        <p:spPr>
          <a:xfrm>
            <a:off x="4312716" y="5350965"/>
            <a:ext cx="15643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made a sandwich.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EE3D63B-6945-4150-B089-E161C2EC2220}"/>
              </a:ext>
            </a:extLst>
          </p:cNvPr>
          <p:cNvSpPr/>
          <p:nvPr/>
        </p:nvSpPr>
        <p:spPr>
          <a:xfrm>
            <a:off x="6809515" y="5348123"/>
            <a:ext cx="1653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went to sleep.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7">
            <a:extLst>
              <a:ext uri="{FF2B5EF4-FFF2-40B4-BE49-F238E27FC236}">
                <a16:creationId xmlns:a16="http://schemas.microsoft.com/office/drawing/2014/main" id="{0B5F69D8-DD6C-4CA1-B0D5-DB59B46E1208}"/>
              </a:ext>
            </a:extLst>
          </p:cNvPr>
          <p:cNvSpPr/>
          <p:nvPr/>
        </p:nvSpPr>
        <p:spPr>
          <a:xfrm>
            <a:off x="7236426" y="3028621"/>
            <a:ext cx="16818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r>
              <a:rPr 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.00pm</a:t>
            </a: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DD140EBB-B3A7-43BB-B43F-2644BD61FE1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6896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23737 -0.1356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62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24 0.01158 L -0.31758 -0.1497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23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-0.26732 -0.1469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72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3 0.00416 L 0.40456 -0.2305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59" y="-1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1.85185E-6 L 0.29414 -0.2155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4" y="-10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3" grpId="0" animBg="1"/>
      <p:bldP spid="12" grpId="0"/>
      <p:bldP spid="12" grpId="1"/>
      <p:bldP spid="35" grpId="0"/>
      <p:bldP spid="35" grpId="1"/>
      <p:bldP spid="37" grpId="0"/>
      <p:bldP spid="37" grpId="1"/>
      <p:bldP spid="38" grpId="0"/>
      <p:bldP spid="38" grpId="1"/>
      <p:bldP spid="39" grpId="0"/>
      <p:bldP spid="39" grpId="1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2027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92805" y="893469"/>
            <a:ext cx="5930895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fr-FR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fr-FR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perfect simple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" name="Picture 20">
            <a:extLst>
              <a:ext uri="{FF2B5EF4-FFF2-40B4-BE49-F238E27FC236}">
                <a16:creationId xmlns:a16="http://schemas.microsoft.com/office/drawing/2014/main" id="{D400D552-B844-4248-AC15-A51B817D6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225" y="285624"/>
            <a:ext cx="901882" cy="901882"/>
          </a:xfrm>
          <a:prstGeom prst="rect">
            <a:avLst/>
          </a:prstGeom>
        </p:spPr>
      </p:pic>
      <p:sp>
        <p:nvSpPr>
          <p:cNvPr id="25" name="Rounded Rectangular Callout 22">
            <a:extLst>
              <a:ext uri="{FF2B5EF4-FFF2-40B4-BE49-F238E27FC236}">
                <a16:creationId xmlns:a16="http://schemas.microsoft.com/office/drawing/2014/main" id="{6D948127-98B6-4686-8C7F-2BEF8EBD1953}"/>
              </a:ext>
            </a:extLst>
          </p:cNvPr>
          <p:cNvSpPr/>
          <p:nvPr/>
        </p:nvSpPr>
        <p:spPr>
          <a:xfrm>
            <a:off x="9845534" y="1541984"/>
            <a:ext cx="1591573" cy="983724"/>
          </a:xfrm>
          <a:prstGeom prst="wedgeRoundRectCallout">
            <a:avLst>
              <a:gd name="adj1" fmla="val 19756"/>
              <a:gd name="adj2" fmla="val -8468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main focus of the story is here.</a:t>
            </a:r>
          </a:p>
        </p:txBody>
      </p:sp>
      <p:sp>
        <p:nvSpPr>
          <p:cNvPr id="23" name="Rounded Rectangular Callout 4">
            <a:extLst>
              <a:ext uri="{FF2B5EF4-FFF2-40B4-BE49-F238E27FC236}">
                <a16:creationId xmlns:a16="http://schemas.microsoft.com/office/drawing/2014/main" id="{3E1A092B-7921-4C7A-B68B-2EAA721D6E92}"/>
              </a:ext>
            </a:extLst>
          </p:cNvPr>
          <p:cNvSpPr/>
          <p:nvPr/>
        </p:nvSpPr>
        <p:spPr>
          <a:xfrm>
            <a:off x="944366" y="1817735"/>
            <a:ext cx="5343894" cy="733799"/>
          </a:xfrm>
          <a:prstGeom prst="wedgeRoundRectCallout">
            <a:avLst>
              <a:gd name="adj1" fmla="val -53860"/>
              <a:gd name="adj2" fmla="val -2035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I arrived,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my brother had already gone to bed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</a:p>
        </p:txBody>
      </p:sp>
      <p:cxnSp>
        <p:nvCxnSpPr>
          <p:cNvPr id="26" name="Straight Arrow Connector 15">
            <a:extLst>
              <a:ext uri="{FF2B5EF4-FFF2-40B4-BE49-F238E27FC236}">
                <a16:creationId xmlns:a16="http://schemas.microsoft.com/office/drawing/2014/main" id="{29515731-8A01-449D-B982-251AA3301388}"/>
              </a:ext>
            </a:extLst>
          </p:cNvPr>
          <p:cNvCxnSpPr>
            <a:cxnSpLocks/>
          </p:cNvCxnSpPr>
          <p:nvPr/>
        </p:nvCxnSpPr>
        <p:spPr>
          <a:xfrm flipV="1">
            <a:off x="1947165" y="2975656"/>
            <a:ext cx="7781619" cy="42013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9">
            <a:extLst>
              <a:ext uri="{FF2B5EF4-FFF2-40B4-BE49-F238E27FC236}">
                <a16:creationId xmlns:a16="http://schemas.microsoft.com/office/drawing/2014/main" id="{670E97C2-9603-4983-B988-281BC499F9C0}"/>
              </a:ext>
            </a:extLst>
          </p:cNvPr>
          <p:cNvCxnSpPr>
            <a:cxnSpLocks/>
          </p:cNvCxnSpPr>
          <p:nvPr/>
        </p:nvCxnSpPr>
        <p:spPr>
          <a:xfrm flipV="1">
            <a:off x="4620922" y="2975656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4761047-7065-49B2-B50C-742DDD0005DD}"/>
              </a:ext>
            </a:extLst>
          </p:cNvPr>
          <p:cNvCxnSpPr>
            <a:cxnSpLocks/>
          </p:cNvCxnSpPr>
          <p:nvPr/>
        </p:nvCxnSpPr>
        <p:spPr>
          <a:xfrm flipV="1">
            <a:off x="6166019" y="2990386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9">
            <a:extLst>
              <a:ext uri="{FF2B5EF4-FFF2-40B4-BE49-F238E27FC236}">
                <a16:creationId xmlns:a16="http://schemas.microsoft.com/office/drawing/2014/main" id="{10CA8322-E70B-4A2B-9218-6FDAF6254D99}"/>
              </a:ext>
            </a:extLst>
          </p:cNvPr>
          <p:cNvCxnSpPr>
            <a:cxnSpLocks/>
          </p:cNvCxnSpPr>
          <p:nvPr/>
        </p:nvCxnSpPr>
        <p:spPr>
          <a:xfrm flipV="1">
            <a:off x="8163632" y="2987695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A2000D4B-76CA-408F-9505-DB6229D24153}"/>
              </a:ext>
            </a:extLst>
          </p:cNvPr>
          <p:cNvCxnSpPr>
            <a:cxnSpLocks/>
          </p:cNvCxnSpPr>
          <p:nvPr/>
        </p:nvCxnSpPr>
        <p:spPr>
          <a:xfrm flipV="1">
            <a:off x="2450193" y="2989724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9">
            <a:extLst>
              <a:ext uri="{FF2B5EF4-FFF2-40B4-BE49-F238E27FC236}">
                <a16:creationId xmlns:a16="http://schemas.microsoft.com/office/drawing/2014/main" id="{F958F30B-701E-4437-BE69-6056219CE23F}"/>
              </a:ext>
            </a:extLst>
          </p:cNvPr>
          <p:cNvCxnSpPr>
            <a:cxnSpLocks/>
          </p:cNvCxnSpPr>
          <p:nvPr/>
        </p:nvCxnSpPr>
        <p:spPr>
          <a:xfrm flipV="1">
            <a:off x="9489634" y="2973627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86F447E-9E47-42EA-9D38-39E1BAE77055}"/>
              </a:ext>
            </a:extLst>
          </p:cNvPr>
          <p:cNvSpPr/>
          <p:nvPr/>
        </p:nvSpPr>
        <p:spPr>
          <a:xfrm>
            <a:off x="5511862" y="3249501"/>
            <a:ext cx="1644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arrived home.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790B89C-732D-4879-94B2-3C3DD5A0A994}"/>
              </a:ext>
            </a:extLst>
          </p:cNvPr>
          <p:cNvSpPr/>
          <p:nvPr/>
        </p:nvSpPr>
        <p:spPr>
          <a:xfrm>
            <a:off x="447524" y="3248715"/>
            <a:ext cx="29432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My brother had gone to bed.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8BBD753F-14DD-42BD-9414-00E8A77DA466}"/>
              </a:ext>
            </a:extLst>
          </p:cNvPr>
          <p:cNvSpPr/>
          <p:nvPr/>
        </p:nvSpPr>
        <p:spPr>
          <a:xfrm>
            <a:off x="3390758" y="3243789"/>
            <a:ext cx="22028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 had eaten an apple.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EA3067E2-A751-4DB5-8E1F-289B92D69A44}"/>
              </a:ext>
            </a:extLst>
          </p:cNvPr>
          <p:cNvSpPr/>
          <p:nvPr/>
        </p:nvSpPr>
        <p:spPr>
          <a:xfrm>
            <a:off x="7093227" y="3243789"/>
            <a:ext cx="20547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made a sandwich.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EE3D63B-6945-4150-B089-E161C2EC2220}"/>
              </a:ext>
            </a:extLst>
          </p:cNvPr>
          <p:cNvSpPr/>
          <p:nvPr/>
        </p:nvSpPr>
        <p:spPr>
          <a:xfrm>
            <a:off x="9084245" y="3262930"/>
            <a:ext cx="1653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went to sleep.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0" name="Rectangle 7">
            <a:extLst>
              <a:ext uri="{FF2B5EF4-FFF2-40B4-BE49-F238E27FC236}">
                <a16:creationId xmlns:a16="http://schemas.microsoft.com/office/drawing/2014/main" id="{0B5F69D8-DD6C-4CA1-B0D5-DB59B46E1208}"/>
              </a:ext>
            </a:extLst>
          </p:cNvPr>
          <p:cNvSpPr/>
          <p:nvPr/>
        </p:nvSpPr>
        <p:spPr>
          <a:xfrm>
            <a:off x="5067183" y="2526257"/>
            <a:ext cx="219767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10.00pm</a:t>
            </a:r>
          </a:p>
        </p:txBody>
      </p:sp>
      <p:sp>
        <p:nvSpPr>
          <p:cNvPr id="22" name="Shape 82">
            <a:extLst>
              <a:ext uri="{FF2B5EF4-FFF2-40B4-BE49-F238E27FC236}">
                <a16:creationId xmlns:a16="http://schemas.microsoft.com/office/drawing/2014/main" id="{8ED11A77-E8C4-4816-B84F-0863AEC46FC2}"/>
              </a:ext>
            </a:extLst>
          </p:cNvPr>
          <p:cNvSpPr txBox="1">
            <a:spLocks/>
          </p:cNvSpPr>
          <p:nvPr/>
        </p:nvSpPr>
        <p:spPr>
          <a:xfrm>
            <a:off x="450601" y="1300047"/>
            <a:ext cx="1032525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1. For actions, events and situations that happened before another </a:t>
            </a:r>
            <a:r>
              <a:rPr lang="fr-F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action.</a:t>
            </a:r>
          </a:p>
        </p:txBody>
      </p:sp>
      <p:sp>
        <p:nvSpPr>
          <p:cNvPr id="3" name="Cerrar corchete 2">
            <a:extLst>
              <a:ext uri="{FF2B5EF4-FFF2-40B4-BE49-F238E27FC236}">
                <a16:creationId xmlns:a16="http://schemas.microsoft.com/office/drawing/2014/main" id="{C1685B5C-B48B-489D-A224-79F71FAECE4D}"/>
              </a:ext>
            </a:extLst>
          </p:cNvPr>
          <p:cNvSpPr/>
          <p:nvPr/>
        </p:nvSpPr>
        <p:spPr>
          <a:xfrm rot="5400000">
            <a:off x="8009112" y="1031540"/>
            <a:ext cx="215693" cy="5240605"/>
          </a:xfrm>
          <a:prstGeom prst="rightBracket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77">
            <a:extLst>
              <a:ext uri="{FF2B5EF4-FFF2-40B4-BE49-F238E27FC236}">
                <a16:creationId xmlns:a16="http://schemas.microsoft.com/office/drawing/2014/main" id="{4BEF3C7A-88F9-4525-A353-27C768F88F92}"/>
              </a:ext>
            </a:extLst>
          </p:cNvPr>
          <p:cNvSpPr/>
          <p:nvPr/>
        </p:nvSpPr>
        <p:spPr>
          <a:xfrm rot="2118890" flipH="1" flipV="1">
            <a:off x="9126138" y="1861474"/>
            <a:ext cx="1984600" cy="2722301"/>
          </a:xfrm>
          <a:prstGeom prst="arc">
            <a:avLst>
              <a:gd name="adj1" fmla="val 6831260"/>
              <a:gd name="adj2" fmla="val 1738460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22">
            <a:extLst>
              <a:ext uri="{FF2B5EF4-FFF2-40B4-BE49-F238E27FC236}">
                <a16:creationId xmlns:a16="http://schemas.microsoft.com/office/drawing/2014/main" id="{683D63E2-8A97-40D0-A27A-8E7C0D8B41DC}"/>
              </a:ext>
            </a:extLst>
          </p:cNvPr>
          <p:cNvSpPr/>
          <p:nvPr/>
        </p:nvSpPr>
        <p:spPr>
          <a:xfrm>
            <a:off x="576207" y="3714964"/>
            <a:ext cx="3503424" cy="1075402"/>
          </a:xfrm>
          <a:prstGeom prst="wedgeRoundRectCallout">
            <a:avLst>
              <a:gd name="adj1" fmla="val 28681"/>
              <a:gd name="adj2" fmla="val -612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These two actions/situations happened before the other actions in blue, so we use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perfect simple.</a:t>
            </a:r>
          </a:p>
        </p:txBody>
      </p:sp>
      <p:sp>
        <p:nvSpPr>
          <p:cNvPr id="31" name="Arc 77">
            <a:extLst>
              <a:ext uri="{FF2B5EF4-FFF2-40B4-BE49-F238E27FC236}">
                <a16:creationId xmlns:a16="http://schemas.microsoft.com/office/drawing/2014/main" id="{9D6A1105-DC24-4A60-B4C0-506179A45A7F}"/>
              </a:ext>
            </a:extLst>
          </p:cNvPr>
          <p:cNvSpPr/>
          <p:nvPr/>
        </p:nvSpPr>
        <p:spPr>
          <a:xfrm rot="9605508" flipH="1" flipV="1">
            <a:off x="1829861" y="1567471"/>
            <a:ext cx="1553612" cy="2977071"/>
          </a:xfrm>
          <a:prstGeom prst="arc">
            <a:avLst>
              <a:gd name="adj1" fmla="val 8808390"/>
              <a:gd name="adj2" fmla="val 972960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Arc 77">
            <a:extLst>
              <a:ext uri="{FF2B5EF4-FFF2-40B4-BE49-F238E27FC236}">
                <a16:creationId xmlns:a16="http://schemas.microsoft.com/office/drawing/2014/main" id="{38A1F4B9-D1AC-4FF7-8774-8A81968A9338}"/>
              </a:ext>
            </a:extLst>
          </p:cNvPr>
          <p:cNvSpPr/>
          <p:nvPr/>
        </p:nvSpPr>
        <p:spPr>
          <a:xfrm rot="15296829" flipH="1" flipV="1">
            <a:off x="2539021" y="2853041"/>
            <a:ext cx="1553612" cy="2977071"/>
          </a:xfrm>
          <a:prstGeom prst="arc">
            <a:avLst>
              <a:gd name="adj1" fmla="val 8850701"/>
              <a:gd name="adj2" fmla="val 1287467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Shape 82">
            <a:extLst>
              <a:ext uri="{FF2B5EF4-FFF2-40B4-BE49-F238E27FC236}">
                <a16:creationId xmlns:a16="http://schemas.microsoft.com/office/drawing/2014/main" id="{AAA66106-A04D-46FD-91B2-ECBFB5E3E982}"/>
              </a:ext>
            </a:extLst>
          </p:cNvPr>
          <p:cNvSpPr txBox="1">
            <a:spLocks/>
          </p:cNvSpPr>
          <p:nvPr/>
        </p:nvSpPr>
        <p:spPr>
          <a:xfrm>
            <a:off x="450601" y="4930681"/>
            <a:ext cx="1032525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2. With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ever/never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superlative adjectives.</a:t>
            </a:r>
          </a:p>
        </p:txBody>
      </p:sp>
      <p:sp>
        <p:nvSpPr>
          <p:cNvPr id="42" name="Rounded Rectangular Callout 4">
            <a:extLst>
              <a:ext uri="{FF2B5EF4-FFF2-40B4-BE49-F238E27FC236}">
                <a16:creationId xmlns:a16="http://schemas.microsoft.com/office/drawing/2014/main" id="{FBA193B3-671B-4A7A-8EF8-263F0BE0ABFF}"/>
              </a:ext>
            </a:extLst>
          </p:cNvPr>
          <p:cNvSpPr/>
          <p:nvPr/>
        </p:nvSpPr>
        <p:spPr>
          <a:xfrm>
            <a:off x="597526" y="5379058"/>
            <a:ext cx="5343894" cy="733799"/>
          </a:xfrm>
          <a:prstGeom prst="wedgeRoundRectCallout">
            <a:avLst>
              <a:gd name="adj1" fmla="val -53860"/>
              <a:gd name="adj2" fmla="val -2035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 had never felt so hungry.</a:t>
            </a:r>
          </a:p>
        </p:txBody>
      </p:sp>
      <p:sp>
        <p:nvSpPr>
          <p:cNvPr id="43" name="Rounded Rectangular Callout 22">
            <a:extLst>
              <a:ext uri="{FF2B5EF4-FFF2-40B4-BE49-F238E27FC236}">
                <a16:creationId xmlns:a16="http://schemas.microsoft.com/office/drawing/2014/main" id="{5A7AA0B1-5C6B-40DD-A104-E21AF9652F0F}"/>
              </a:ext>
            </a:extLst>
          </p:cNvPr>
          <p:cNvSpPr/>
          <p:nvPr/>
        </p:nvSpPr>
        <p:spPr>
          <a:xfrm>
            <a:off x="6107011" y="4438215"/>
            <a:ext cx="2888399" cy="1905688"/>
          </a:xfrm>
          <a:prstGeom prst="wedgeRoundRectCallout">
            <a:avLst>
              <a:gd name="adj1" fmla="val -61067"/>
              <a:gd name="adj2" fmla="val -764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implies ‘in my life’. It is in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perfect simple because she is referring to a feeling she had before the main focus of the story (it happened before 10.00pm).</a:t>
            </a:r>
          </a:p>
        </p:txBody>
      </p:sp>
      <p:sp>
        <p:nvSpPr>
          <p:cNvPr id="44" name="Pentagon 2">
            <a:extLst>
              <a:ext uri="{FF2B5EF4-FFF2-40B4-BE49-F238E27FC236}">
                <a16:creationId xmlns:a16="http://schemas.microsoft.com/office/drawing/2014/main" id="{DC6D54F3-105D-4A35-9D87-F5D29F779F70}"/>
              </a:ext>
            </a:extLst>
          </p:cNvPr>
          <p:cNvSpPr/>
          <p:nvPr/>
        </p:nvSpPr>
        <p:spPr>
          <a:xfrm>
            <a:off x="9169218" y="5354255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Something to consider…</a:t>
            </a:r>
          </a:p>
        </p:txBody>
      </p:sp>
      <p:sp>
        <p:nvSpPr>
          <p:cNvPr id="46" name="Google Shape;65;p15">
            <a:extLst>
              <a:ext uri="{FF2B5EF4-FFF2-40B4-BE49-F238E27FC236}">
                <a16:creationId xmlns:a16="http://schemas.microsoft.com/office/drawing/2014/main" id="{6E5801FA-CA67-4A64-952B-D713001C7B4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5709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3" grpId="0" animBg="1"/>
      <p:bldP spid="12" grpId="0"/>
      <p:bldP spid="35" grpId="0"/>
      <p:bldP spid="37" grpId="0"/>
      <p:bldP spid="38" grpId="0"/>
      <p:bldP spid="39" grpId="0"/>
      <p:bldP spid="40" grpId="0"/>
      <p:bldP spid="22" grpId="0"/>
      <p:bldP spid="3" grpId="0" animBg="1"/>
      <p:bldP spid="27" grpId="0" animBg="1"/>
      <p:bldP spid="29" grpId="0" animBg="1"/>
      <p:bldP spid="31" grpId="0" animBg="1"/>
      <p:bldP spid="36" grpId="0" animBg="1"/>
      <p:bldP spid="41" grpId="0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273180" y="239080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Something to consider…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3" y="265464"/>
            <a:ext cx="1239894" cy="1239894"/>
          </a:xfrm>
          <a:prstGeom prst="rect">
            <a:avLst/>
          </a:prstGeom>
        </p:spPr>
      </p:pic>
      <p:sp>
        <p:nvSpPr>
          <p:cNvPr id="13" name="Rounded Rectangular Callout 12"/>
          <p:cNvSpPr/>
          <p:nvPr/>
        </p:nvSpPr>
        <p:spPr>
          <a:xfrm>
            <a:off x="7754884" y="237292"/>
            <a:ext cx="2576471" cy="1045597"/>
          </a:xfrm>
          <a:prstGeom prst="wedgeRoundRectCallout">
            <a:avLst>
              <a:gd name="adj1" fmla="val 60249"/>
              <a:gd name="adj2" fmla="val -2037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next part of the conversation.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5119" y="2757638"/>
            <a:ext cx="11419125" cy="1077218"/>
          </a:xfrm>
          <a:prstGeom prst="rect">
            <a:avLst/>
          </a:prstGeom>
          <a:ln>
            <a:solidFill>
              <a:srgbClr val="1B4686"/>
            </a:solidFill>
          </a:ln>
        </p:spPr>
        <p:txBody>
          <a:bodyPr wrap="square">
            <a:spAutoFit/>
          </a:bodyPr>
          <a:lstStyle/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Notice how: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do not continue talking in the </a:t>
            </a:r>
            <a:r>
              <a:rPr lang="fr-FR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perfect simple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after the first sentence because the listener now knows what time period the speaker is referring to.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1895041" y="4386991"/>
            <a:ext cx="2968225" cy="1213140"/>
          </a:xfrm>
          <a:prstGeom prst="wedgeRoundRectCallout">
            <a:avLst>
              <a:gd name="adj1" fmla="val 62368"/>
              <a:gd name="adj2" fmla="val -3604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story continues in the </a:t>
            </a:r>
            <a:r>
              <a:rPr lang="fr-F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simple tense.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307062" y="4383020"/>
            <a:ext cx="3133754" cy="1283594"/>
          </a:xfrm>
          <a:prstGeom prst="wedgeRoundRectCallout">
            <a:avLst>
              <a:gd name="adj1" fmla="val 57636"/>
              <a:gd name="adj2" fmla="val -4696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 that we don’t use state verbs in the </a:t>
            </a:r>
            <a:r>
              <a:rPr lang="pt-BR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tenses (see Unit 1 for more details on this).</a:t>
            </a:r>
          </a:p>
        </p:txBody>
      </p:sp>
      <p:sp>
        <p:nvSpPr>
          <p:cNvPr id="20" name="Pentagon 19"/>
          <p:cNvSpPr/>
          <p:nvPr/>
        </p:nvSpPr>
        <p:spPr>
          <a:xfrm>
            <a:off x="9635319" y="5476303"/>
            <a:ext cx="2315252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8" name="Rounded Rectangular Callout 4">
            <a:extLst>
              <a:ext uri="{FF2B5EF4-FFF2-40B4-BE49-F238E27FC236}">
                <a16:creationId xmlns:a16="http://schemas.microsoft.com/office/drawing/2014/main" id="{3E1A092B-7921-4C7A-B68B-2EAA721D6E92}"/>
              </a:ext>
            </a:extLst>
          </p:cNvPr>
          <p:cNvSpPr/>
          <p:nvPr/>
        </p:nvSpPr>
        <p:spPr>
          <a:xfrm>
            <a:off x="1193372" y="1593597"/>
            <a:ext cx="7484518" cy="896825"/>
          </a:xfrm>
          <a:prstGeom prst="wedgeRoundRectCallout">
            <a:avLst>
              <a:gd name="adj1" fmla="val -53860"/>
              <a:gd name="adj2" fmla="val -2035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Earlier in the day, I had been out for lunch with my classmates.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talked about our English project and made plans for the following week. 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Arc 15"/>
          <p:cNvSpPr/>
          <p:nvPr/>
        </p:nvSpPr>
        <p:spPr>
          <a:xfrm rot="2287180" flipV="1">
            <a:off x="5274612" y="690964"/>
            <a:ext cx="991596" cy="4428541"/>
          </a:xfrm>
          <a:prstGeom prst="arc">
            <a:avLst>
              <a:gd name="adj1" fmla="val 16470192"/>
              <a:gd name="adj2" fmla="val 403863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478D23AE-6158-41F1-AF48-DC0CBD79D61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790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9" grpId="0" animBg="1"/>
      <p:bldP spid="20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0433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32280"/>
            <a:ext cx="9239309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3.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used to</a:t>
            </a:r>
            <a:r>
              <a:rPr lang="en-US" sz="2000" b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98" y="1666079"/>
            <a:ext cx="1239894" cy="1239894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227395" y="1401809"/>
            <a:ext cx="2356637" cy="1162969"/>
          </a:xfrm>
          <a:prstGeom prst="wedgeRoundRectCallout">
            <a:avLst>
              <a:gd name="adj1" fmla="val -65848"/>
              <a:gd name="adj2" fmla="val 1628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I was a teenager, I used to rollerblade to school every day.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910" y="1411783"/>
            <a:ext cx="1239894" cy="1239894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6342200" y="1374047"/>
            <a:ext cx="2583436" cy="1286267"/>
          </a:xfrm>
          <a:prstGeom prst="wedgeRoundRectCallout">
            <a:avLst>
              <a:gd name="adj1" fmla="val 65887"/>
              <a:gd name="adj2" fmla="val -1308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remember that! You used to have blue hair and we would point at you from the bus!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42" y="4825257"/>
            <a:ext cx="1239894" cy="1239894"/>
          </a:xfrm>
          <a:prstGeom prst="rect">
            <a:avLst/>
          </a:prstGeom>
        </p:spPr>
      </p:pic>
      <p:sp>
        <p:nvSpPr>
          <p:cNvPr id="20" name="Rounded Rectangular Callout 19"/>
          <p:cNvSpPr/>
          <p:nvPr/>
        </p:nvSpPr>
        <p:spPr>
          <a:xfrm>
            <a:off x="2287821" y="4818512"/>
            <a:ext cx="2740244" cy="1411264"/>
          </a:xfrm>
          <a:prstGeom prst="wedgeRoundRectCallout">
            <a:avLst>
              <a:gd name="adj1" fmla="val 60249"/>
              <a:gd name="adj2" fmla="val -2037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‘I used to rollerblade every day.’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this a one-time event or an action that was repeated/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 habit?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1" name="Shape 87"/>
          <p:cNvSpPr/>
          <p:nvPr/>
        </p:nvSpPr>
        <p:spPr>
          <a:xfrm>
            <a:off x="174645" y="3863100"/>
            <a:ext cx="2796019" cy="841285"/>
          </a:xfrm>
          <a:prstGeom prst="cloudCallout">
            <a:avLst>
              <a:gd name="adj1" fmla="val 36058"/>
              <a:gd name="adj2" fmla="val 78638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It was repeated/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 habit.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6744379" y="3331586"/>
            <a:ext cx="2740244" cy="1411264"/>
          </a:xfrm>
          <a:prstGeom prst="wedgeRoundRectCallout">
            <a:avLst>
              <a:gd name="adj1" fmla="val -46333"/>
              <a:gd name="adj2" fmla="val 6472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‘You used to have blue hair.’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this sentence, is this an activity/habit or a situation/state?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Shape 87"/>
          <p:cNvSpPr/>
          <p:nvPr/>
        </p:nvSpPr>
        <p:spPr>
          <a:xfrm>
            <a:off x="9450391" y="3077290"/>
            <a:ext cx="2632118" cy="959928"/>
          </a:xfrm>
          <a:prstGeom prst="cloudCallout">
            <a:avLst>
              <a:gd name="adj1" fmla="val -55219"/>
              <a:gd name="adj2" fmla="val 4132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 situation/state.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7122766" y="5147459"/>
            <a:ext cx="2740244" cy="1411264"/>
          </a:xfrm>
          <a:prstGeom prst="wedgeRoundRectCallout">
            <a:avLst>
              <a:gd name="adj1" fmla="val -65757"/>
              <a:gd name="adj2" fmla="val -1361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‘We would point at you.’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this sentence, is this an activity/habit or a situation/state?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5" name="Shape 87"/>
          <p:cNvSpPr/>
          <p:nvPr/>
        </p:nvSpPr>
        <p:spPr>
          <a:xfrm>
            <a:off x="9895532" y="4944862"/>
            <a:ext cx="2296467" cy="913236"/>
          </a:xfrm>
          <a:prstGeom prst="cloudCallout">
            <a:avLst>
              <a:gd name="adj1" fmla="val -55219"/>
              <a:gd name="adj2" fmla="val 4132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An activity/habit.</a:t>
            </a:r>
            <a:endParaRPr lang="en-US" sz="1600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3037703" y="3232317"/>
            <a:ext cx="2740244" cy="1411264"/>
          </a:xfrm>
          <a:prstGeom prst="wedgeRoundRectCallout">
            <a:avLst>
              <a:gd name="adj1" fmla="val 34849"/>
              <a:gd name="adj2" fmla="val 6278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‘I used to rollerblade every day.’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this sentence, is this an activity/habit or a situation/state?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Shape 87"/>
          <p:cNvSpPr/>
          <p:nvPr/>
        </p:nvSpPr>
        <p:spPr>
          <a:xfrm>
            <a:off x="5541467" y="2774442"/>
            <a:ext cx="2741399" cy="553412"/>
          </a:xfrm>
          <a:prstGeom prst="cloudCallout">
            <a:avLst>
              <a:gd name="adj1" fmla="val -55219"/>
              <a:gd name="adj2" fmla="val 4132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An activity/habit.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208426" y="4844450"/>
            <a:ext cx="1559565" cy="1404519"/>
          </a:xfrm>
          <a:prstGeom prst="wedgeRoundRectCallout">
            <a:avLst>
              <a:gd name="adj1" fmla="val 64625"/>
              <a:gd name="adj2" fmla="val -2912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Take notice of when we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used 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and/or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would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here.</a:t>
            </a: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F801EA07-75FA-41F3-9EA7-143C4EA3BA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80099"/>
            <a:ext cx="1090433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713314"/>
            <a:ext cx="9239309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used to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293881"/>
              </p:ext>
            </p:extLst>
          </p:nvPr>
        </p:nvGraphicFramePr>
        <p:xfrm>
          <a:off x="275336" y="1116249"/>
          <a:ext cx="11344578" cy="15290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672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2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used to</a:t>
                      </a:r>
                      <a:endParaRPr lang="en-GB" sz="1600" b="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</a:t>
                      </a:r>
                      <a:endParaRPr lang="en-GB" sz="1600" b="1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For </a:t>
                      </a:r>
                      <a:r>
                        <a:rPr lang="fr-FR" sz="1600" b="1" dirty="0" err="1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past</a:t>
                      </a:r>
                      <a:r>
                        <a:rPr lang="es-MX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habits or activities.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  <a:p>
                      <a:r>
                        <a:rPr lang="en-US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used to rollerblade to school every day.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For </a:t>
                      </a:r>
                      <a:r>
                        <a:rPr lang="fr-FR" sz="1600" b="1" dirty="0" err="1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past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habits</a:t>
                      </a:r>
                      <a:r>
                        <a:rPr lang="en-US" sz="1600" b="1" baseline="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or activities.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We would point at you from the bus!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For </a:t>
                      </a:r>
                      <a:r>
                        <a:rPr lang="fr-FR" sz="1600" b="1" dirty="0" err="1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past</a:t>
                      </a:r>
                      <a:r>
                        <a:rPr lang="es-MX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situations or</a:t>
                      </a:r>
                      <a:r>
                        <a:rPr lang="en-US" sz="1600" b="1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states.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  <a:p>
                      <a:r>
                        <a:rPr lang="en-US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 used to</a:t>
                      </a:r>
                      <a:r>
                        <a:rPr lang="en-US" sz="1600" b="0" baseline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have blue hair.</a:t>
                      </a:r>
                      <a:endParaRPr lang="en-US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Pentagon 12"/>
          <p:cNvSpPr/>
          <p:nvPr/>
        </p:nvSpPr>
        <p:spPr>
          <a:xfrm>
            <a:off x="8907592" y="5416040"/>
            <a:ext cx="2905537" cy="104244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form sentences in the </a:t>
            </a:r>
            <a:r>
              <a:rPr lang="fr-FR" sz="1600" dirty="0" err="1">
                <a:latin typeface="Open Sans"/>
                <a:ea typeface="Open Sans"/>
                <a:cs typeface="Open Sans"/>
                <a:sym typeface="Open Sans"/>
              </a:rPr>
              <a:t>past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tenses?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73" y="3154244"/>
            <a:ext cx="1239894" cy="1239894"/>
          </a:xfrm>
          <a:prstGeom prst="rect">
            <a:avLst/>
          </a:prstGeom>
        </p:spPr>
      </p:pic>
      <p:sp>
        <p:nvSpPr>
          <p:cNvPr id="15" name="Arc 14"/>
          <p:cNvSpPr/>
          <p:nvPr/>
        </p:nvSpPr>
        <p:spPr>
          <a:xfrm rot="18358775" flipV="1">
            <a:off x="6668957" y="-889466"/>
            <a:ext cx="991596" cy="7498679"/>
          </a:xfrm>
          <a:prstGeom prst="arc">
            <a:avLst>
              <a:gd name="adj1" fmla="val 17063686"/>
              <a:gd name="adj2" fmla="val 28643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559293" y="2982873"/>
            <a:ext cx="3384909" cy="2107741"/>
          </a:xfrm>
          <a:prstGeom prst="wedgeRoundRectCallout">
            <a:avLst>
              <a:gd name="adj1" fmla="val 86286"/>
              <a:gd name="adj2" fmla="val -1051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Notice how we can only use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used 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for states and situations, e.g.</a:t>
            </a: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State: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used to have a Ferrari.</a:t>
            </a: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Situation: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used to live in New York.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7511125" y="3118778"/>
            <a:ext cx="2792935" cy="1770990"/>
          </a:xfrm>
          <a:prstGeom prst="wedgeRoundRectCallout">
            <a:avLst>
              <a:gd name="adj1" fmla="val -85999"/>
              <a:gd name="adj2" fmla="val -896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can only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would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with habits and activities. We CANNOT say, for example,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would live in New York’,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as this is a situation, not an activity. </a:t>
            </a:r>
          </a:p>
        </p:txBody>
      </p:sp>
      <p:sp>
        <p:nvSpPr>
          <p:cNvPr id="18" name="Arc 17"/>
          <p:cNvSpPr/>
          <p:nvPr/>
        </p:nvSpPr>
        <p:spPr>
          <a:xfrm rot="19641828" flipV="1">
            <a:off x="2213123" y="859536"/>
            <a:ext cx="991596" cy="4070606"/>
          </a:xfrm>
          <a:prstGeom prst="arc">
            <a:avLst>
              <a:gd name="adj1" fmla="val 18882867"/>
              <a:gd name="adj2" fmla="val 127841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CE6AD217-71E2-4D39-B62F-E315EAD2C0D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5868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5599</TotalTime>
  <Words>2034</Words>
  <Application>Microsoft Office PowerPoint</Application>
  <PresentationFormat>Widescreen</PresentationFormat>
  <Paragraphs>237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B1+ past tenses</vt:lpstr>
      <vt:lpstr>It’s easier to understand when we use the different past tenses if we compare them. </vt:lpstr>
      <vt:lpstr>Function: When do we use them?</vt:lpstr>
      <vt:lpstr>Function: When do we use them?</vt:lpstr>
      <vt:lpstr>Function: When do we use them?</vt:lpstr>
      <vt:lpstr>Function: When do we use them?</vt:lpstr>
      <vt:lpstr>PowerPoint Presentation</vt:lpstr>
      <vt:lpstr>Function: When do we use them?</vt:lpstr>
      <vt:lpstr>Function: When do we use them?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148</cp:revision>
  <dcterms:modified xsi:type="dcterms:W3CDTF">2019-12-05T10:35:01Z</dcterms:modified>
</cp:coreProperties>
</file>